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4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A9C2F268-12D7-4C6B-9C6F-71FFC83DC2C9}">
  <a:tblStyle styleId="{A9C2F268-12D7-4C6B-9C6F-71FFC83DC2C9}" styleName="Table_0"/>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jpg>
</file>

<file path=ppt/media/image10.png>
</file>

<file path=ppt/media/image11.png>
</file>

<file path=ppt/media/image12.png>
</file>

<file path=ppt/media/image13.png>
</file>

<file path=ppt/media/image14.png>
</file>

<file path=ppt/media/image1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72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defRPr/>
            </a:lvl1pPr>
            <a:lvl2pPr indent="0" lvl="1" marL="457200" marR="0" rtl="0" algn="l">
              <a:lnSpc>
                <a:spcPct val="100000"/>
              </a:lnSpc>
              <a:spcBef>
                <a:spcPts val="0"/>
              </a:spcBef>
              <a:spcAft>
                <a:spcPts val="0"/>
              </a:spcAft>
              <a:defRPr/>
            </a:lvl2pPr>
            <a:lvl3pPr indent="0" lvl="2" marL="914400" marR="0" rtl="0" algn="l">
              <a:lnSpc>
                <a:spcPct val="100000"/>
              </a:lnSpc>
              <a:spcBef>
                <a:spcPts val="0"/>
              </a:spcBef>
              <a:spcAft>
                <a:spcPts val="0"/>
              </a:spcAft>
              <a:defRPr/>
            </a:lvl3pPr>
            <a:lvl4pPr indent="0" lvl="3" marL="1371600" marR="0" rtl="0" algn="l">
              <a:lnSpc>
                <a:spcPct val="100000"/>
              </a:lnSpc>
              <a:spcBef>
                <a:spcPts val="0"/>
              </a:spcBef>
              <a:spcAft>
                <a:spcPts val="0"/>
              </a:spcAft>
              <a:defRPr/>
            </a:lvl4pPr>
            <a:lvl5pPr indent="0" lvl="4" marL="1828800" marR="0" rtl="0" algn="l">
              <a:lnSpc>
                <a:spcPct val="100000"/>
              </a:lnSpc>
              <a:spcBef>
                <a:spcPts val="0"/>
              </a:spcBef>
              <a:spcAft>
                <a:spcPts val="0"/>
              </a:spcAft>
              <a:defRPr/>
            </a:lvl5pPr>
            <a:lvl6pPr indent="0" lvl="5" marL="2286000" marR="0" rtl="0" algn="l">
              <a:lnSpc>
                <a:spcPct val="100000"/>
              </a:lnSpc>
              <a:spcBef>
                <a:spcPts val="0"/>
              </a:spcBef>
              <a:spcAft>
                <a:spcPts val="0"/>
              </a:spcAft>
              <a:defRPr/>
            </a:lvl6pPr>
            <a:lvl7pPr indent="0" lvl="6" marL="3200400" marR="0" rtl="0" algn="l">
              <a:lnSpc>
                <a:spcPct val="100000"/>
              </a:lnSpc>
              <a:spcBef>
                <a:spcPts val="0"/>
              </a:spcBef>
              <a:spcAft>
                <a:spcPts val="0"/>
              </a:spcAft>
              <a:defRPr/>
            </a:lvl7pPr>
            <a:lvl8pPr indent="0" lvl="7" marL="4572000" marR="0" rtl="0" algn="l">
              <a:lnSpc>
                <a:spcPct val="100000"/>
              </a:lnSpc>
              <a:spcBef>
                <a:spcPts val="0"/>
              </a:spcBef>
              <a:spcAft>
                <a:spcPts val="0"/>
              </a:spcAft>
              <a:defRPr/>
            </a:lvl8pPr>
            <a:lvl9pPr indent="0" lvl="8" marL="6400800" marR="0" rtl="0" algn="l">
              <a:lnSpc>
                <a:spcPct val="100000"/>
              </a:lnSpc>
              <a:spcBef>
                <a:spcPts val="0"/>
              </a:spcBef>
              <a:spcAft>
                <a:spcPts val="0"/>
              </a:spcAft>
              <a:defRPr/>
            </a:lvl9pPr>
          </a:lstStyle>
          <a:p/>
        </p:txBody>
      </p:sp>
      <p:sp>
        <p:nvSpPr>
          <p:cNvPr id="4" name="Shape 4"/>
          <p:cNvSpPr txBox="1"/>
          <p:nvPr>
            <p:ph idx="10" type="dt"/>
          </p:nvPr>
        </p:nvSpPr>
        <p:spPr>
          <a:xfrm>
            <a:off x="3884612" y="0"/>
            <a:ext cx="2971799" cy="457200"/>
          </a:xfrm>
          <a:prstGeom prst="rect">
            <a:avLst/>
          </a:prstGeom>
          <a:noFill/>
          <a:ln>
            <a:noFill/>
          </a:ln>
        </p:spPr>
        <p:txBody>
          <a:bodyPr anchorCtr="0" anchor="t" bIns="91425" lIns="91425" rIns="91425" tIns="91425"/>
          <a:lstStyle>
            <a:lvl1pPr indent="0" lvl="0" marL="0" marR="0" rtl="0" algn="r">
              <a:lnSpc>
                <a:spcPct val="100000"/>
              </a:lnSpc>
              <a:spcBef>
                <a:spcPts val="0"/>
              </a:spcBef>
              <a:spcAft>
                <a:spcPts val="0"/>
              </a:spcAft>
              <a:defRPr/>
            </a:lvl1pPr>
            <a:lvl2pPr indent="0" lvl="1" marL="457200" marR="0" rtl="0" algn="l">
              <a:lnSpc>
                <a:spcPct val="100000"/>
              </a:lnSpc>
              <a:spcBef>
                <a:spcPts val="0"/>
              </a:spcBef>
              <a:spcAft>
                <a:spcPts val="0"/>
              </a:spcAft>
              <a:defRPr/>
            </a:lvl2pPr>
            <a:lvl3pPr indent="0" lvl="2" marL="914400" marR="0" rtl="0" algn="l">
              <a:lnSpc>
                <a:spcPct val="100000"/>
              </a:lnSpc>
              <a:spcBef>
                <a:spcPts val="0"/>
              </a:spcBef>
              <a:spcAft>
                <a:spcPts val="0"/>
              </a:spcAft>
              <a:defRPr/>
            </a:lvl3pPr>
            <a:lvl4pPr indent="0" lvl="3" marL="1371600" marR="0" rtl="0" algn="l">
              <a:lnSpc>
                <a:spcPct val="100000"/>
              </a:lnSpc>
              <a:spcBef>
                <a:spcPts val="0"/>
              </a:spcBef>
              <a:spcAft>
                <a:spcPts val="0"/>
              </a:spcAft>
              <a:defRPr/>
            </a:lvl4pPr>
            <a:lvl5pPr indent="0" lvl="4" marL="1828800" marR="0" rtl="0" algn="l">
              <a:lnSpc>
                <a:spcPct val="100000"/>
              </a:lnSpc>
              <a:spcBef>
                <a:spcPts val="0"/>
              </a:spcBef>
              <a:spcAft>
                <a:spcPts val="0"/>
              </a:spcAft>
              <a:defRPr/>
            </a:lvl5pPr>
            <a:lvl6pPr indent="0" lvl="5" marL="2286000" marR="0" rtl="0" algn="l">
              <a:lnSpc>
                <a:spcPct val="100000"/>
              </a:lnSpc>
              <a:spcBef>
                <a:spcPts val="0"/>
              </a:spcBef>
              <a:spcAft>
                <a:spcPts val="0"/>
              </a:spcAft>
              <a:defRPr/>
            </a:lvl6pPr>
            <a:lvl7pPr indent="0" lvl="6" marL="3200400" marR="0" rtl="0" algn="l">
              <a:lnSpc>
                <a:spcPct val="100000"/>
              </a:lnSpc>
              <a:spcBef>
                <a:spcPts val="0"/>
              </a:spcBef>
              <a:spcAft>
                <a:spcPts val="0"/>
              </a:spcAft>
              <a:defRPr/>
            </a:lvl7pPr>
            <a:lvl8pPr indent="0" lvl="7" marL="4572000" marR="0" rtl="0" algn="l">
              <a:lnSpc>
                <a:spcPct val="100000"/>
              </a:lnSpc>
              <a:spcBef>
                <a:spcPts val="0"/>
              </a:spcBef>
              <a:spcAft>
                <a:spcPts val="0"/>
              </a:spcAft>
              <a:defRPr/>
            </a:lvl8pPr>
            <a:lvl9pPr indent="0" lvl="8" marL="6400800" marR="0" rtl="0" algn="l">
              <a:lnSpc>
                <a:spcPct val="100000"/>
              </a:lnSpc>
              <a:spcBef>
                <a:spcPts val="0"/>
              </a:spcBef>
              <a:spcAft>
                <a:spcPts val="0"/>
              </a:spcAft>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a:headEnd len="med" w="med" type="none"/>
            <a:tailEnd len="med" w="med" type="none"/>
          </a:ln>
        </p:spPr>
      </p:sp>
      <p:sp>
        <p:nvSpPr>
          <p:cNvPr id="6" name="Shape 6"/>
          <p:cNvSpPr txBox="1"/>
          <p:nvPr>
            <p:ph idx="1" type="body"/>
          </p:nvPr>
        </p:nvSpPr>
        <p:spPr>
          <a:xfrm>
            <a:off x="685800" y="4343400"/>
            <a:ext cx="5486399" cy="4114800"/>
          </a:xfrm>
          <a:prstGeom prst="rect">
            <a:avLst/>
          </a:prstGeom>
          <a:noFill/>
          <a:ln>
            <a:noFill/>
          </a:ln>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7" name="Shape 7"/>
          <p:cNvSpPr txBox="1"/>
          <p:nvPr>
            <p:ph idx="11" type="ftr"/>
          </p:nvPr>
        </p:nvSpPr>
        <p:spPr>
          <a:xfrm>
            <a:off x="0" y="8685211"/>
            <a:ext cx="2971799" cy="4572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defRPr/>
            </a:lvl1pPr>
            <a:lvl2pPr indent="0" lvl="1" marL="457200" marR="0" rtl="0" algn="l">
              <a:lnSpc>
                <a:spcPct val="100000"/>
              </a:lnSpc>
              <a:spcBef>
                <a:spcPts val="0"/>
              </a:spcBef>
              <a:spcAft>
                <a:spcPts val="0"/>
              </a:spcAft>
              <a:defRPr/>
            </a:lvl2pPr>
            <a:lvl3pPr indent="0" lvl="2" marL="914400" marR="0" rtl="0" algn="l">
              <a:lnSpc>
                <a:spcPct val="100000"/>
              </a:lnSpc>
              <a:spcBef>
                <a:spcPts val="0"/>
              </a:spcBef>
              <a:spcAft>
                <a:spcPts val="0"/>
              </a:spcAft>
              <a:defRPr/>
            </a:lvl3pPr>
            <a:lvl4pPr indent="0" lvl="3" marL="1371600" marR="0" rtl="0" algn="l">
              <a:lnSpc>
                <a:spcPct val="100000"/>
              </a:lnSpc>
              <a:spcBef>
                <a:spcPts val="0"/>
              </a:spcBef>
              <a:spcAft>
                <a:spcPts val="0"/>
              </a:spcAft>
              <a:defRPr/>
            </a:lvl4pPr>
            <a:lvl5pPr indent="0" lvl="4" marL="1828800" marR="0" rtl="0" algn="l">
              <a:lnSpc>
                <a:spcPct val="100000"/>
              </a:lnSpc>
              <a:spcBef>
                <a:spcPts val="0"/>
              </a:spcBef>
              <a:spcAft>
                <a:spcPts val="0"/>
              </a:spcAft>
              <a:defRPr/>
            </a:lvl5pPr>
            <a:lvl6pPr indent="0" lvl="5" marL="2286000" marR="0" rtl="0" algn="l">
              <a:lnSpc>
                <a:spcPct val="100000"/>
              </a:lnSpc>
              <a:spcBef>
                <a:spcPts val="0"/>
              </a:spcBef>
              <a:spcAft>
                <a:spcPts val="0"/>
              </a:spcAft>
              <a:defRPr/>
            </a:lvl6pPr>
            <a:lvl7pPr indent="0" lvl="6" marL="3200400" marR="0" rtl="0" algn="l">
              <a:lnSpc>
                <a:spcPct val="100000"/>
              </a:lnSpc>
              <a:spcBef>
                <a:spcPts val="0"/>
              </a:spcBef>
              <a:spcAft>
                <a:spcPts val="0"/>
              </a:spcAft>
              <a:defRPr/>
            </a:lvl7pPr>
            <a:lvl8pPr indent="0" lvl="7" marL="4572000" marR="0" rtl="0" algn="l">
              <a:lnSpc>
                <a:spcPct val="100000"/>
              </a:lnSpc>
              <a:spcBef>
                <a:spcPts val="0"/>
              </a:spcBef>
              <a:spcAft>
                <a:spcPts val="0"/>
              </a:spcAft>
              <a:defRPr/>
            </a:lvl8pPr>
            <a:lvl9pPr indent="0" lvl="8" marL="6400800" marR="0" rtl="0" algn="l">
              <a:lnSpc>
                <a:spcPct val="100000"/>
              </a:lnSpc>
              <a:spcBef>
                <a:spcPts val="0"/>
              </a:spcBef>
              <a:spcAft>
                <a:spcPts val="0"/>
              </a:spcAft>
              <a:defRPr/>
            </a:lvl9pPr>
          </a:lstStyle>
          <a:p/>
        </p:txBody>
      </p:sp>
      <p:sp>
        <p:nvSpPr>
          <p:cNvPr id="8" name="Shape 8"/>
          <p:cNvSpPr txBox="1"/>
          <p:nvPr>
            <p:ph idx="12" type="sldNum"/>
          </p:nvPr>
        </p:nvSpPr>
        <p:spPr>
          <a:xfrm>
            <a:off x="3884612" y="8685211"/>
            <a:ext cx="2971799" cy="457200"/>
          </a:xfrm>
          <a:prstGeom prst="rect">
            <a:avLst/>
          </a:prstGeom>
          <a:noFill/>
          <a:ln>
            <a:noFill/>
          </a:ln>
        </p:spPr>
        <p:txBody>
          <a:bodyPr anchorCtr="0" anchor="b" bIns="45700" lIns="91425" rIns="91425" tIns="45700">
            <a:noAutofit/>
          </a:bodyPr>
          <a:lstStyle/>
          <a:p>
            <a:pPr indent="0" lvl="0" marL="0" marR="0" rtl="0" algn="r">
              <a:lnSpc>
                <a:spcPct val="100000"/>
              </a:lnSpc>
              <a:spcBef>
                <a:spcPts val="0"/>
              </a:spcBef>
              <a:spcAft>
                <a:spcPts val="0"/>
              </a:spcAft>
              <a:buClr>
                <a:srgbClr val="000000"/>
              </a:buClr>
              <a:buSzPct val="250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 name="Shape 16"/>
        <p:cNvGrpSpPr/>
        <p:nvPr/>
      </p:nvGrpSpPr>
      <p:grpSpPr>
        <a:xfrm>
          <a:off x="0" y="0"/>
          <a:ext cx="0" cy="0"/>
          <a:chOff x="0" y="0"/>
          <a:chExt cx="0" cy="0"/>
        </a:xfrm>
      </p:grpSpPr>
      <p:sp>
        <p:nvSpPr>
          <p:cNvPr id="17" name="Shape 1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solidFill>
            <a:srgbClr val="FFFFFF"/>
          </a:solidFill>
          <a:ln>
            <a:noFill/>
          </a:ln>
        </p:spPr>
      </p:sp>
      <p:sp>
        <p:nvSpPr>
          <p:cNvPr id="18" name="Shape 18"/>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Font typeface="Arial"/>
              <a:buNone/>
            </a:pPr>
            <a:r>
              <a:rPr b="0" i="0" lang="en-US" sz="1800" u="none" cap="none" strike="noStrike"/>
              <a:t>Muscular system: 95 (somatic muscle cells) + 85 (nonstriated muscles, GLR cells, head mesodermal cells)</a:t>
            </a:r>
          </a:p>
          <a:p>
            <a:pPr indent="0" lvl="0" marL="0" marR="0" rtl="0" algn="l">
              <a:spcBef>
                <a:spcPts val="0"/>
              </a:spcBef>
              <a:buSzPct val="25000"/>
              <a:buFont typeface="Arial"/>
              <a:buNone/>
            </a:pPr>
            <a:r>
              <a:rPr b="0" i="0" lang="en-US" sz="1800" u="none" cap="none" strike="noStrike"/>
              <a:t>Reproductive system: 76 (somatic gonads) + 25 (egg-laying apparatus)</a:t>
            </a:r>
          </a:p>
          <a:p>
            <a:pPr indent="0" lvl="0" marL="0" marR="0" rtl="0" algn="l">
              <a:spcBef>
                <a:spcPts val="0"/>
              </a:spcBef>
              <a:buSzPct val="25000"/>
              <a:buFont typeface="Arial"/>
              <a:buNone/>
            </a:pPr>
            <a:r>
              <a:rPr b="0" i="0" lang="en-US" sz="1800" u="none" cap="none" strike="noStrike"/>
              <a:t>Nervous system: 302 (nervous cells) + 56 (support cells)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solidFill>
            <a:srgbClr val="FFFFFF"/>
          </a:solidFill>
          <a:ln>
            <a:noFill/>
          </a:ln>
        </p:spPr>
      </p:sp>
      <p:sp>
        <p:nvSpPr>
          <p:cNvPr id="115" name="Shape 115"/>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txBox="1"/>
          <p:nvPr>
            <p:ph idx="1" type="body"/>
          </p:nvPr>
        </p:nvSpPr>
        <p:spPr>
          <a:xfrm>
            <a:off x="685800" y="4343400"/>
            <a:ext cx="5486399" cy="4114800"/>
          </a:xfrm>
          <a:prstGeom prst="rect">
            <a:avLst/>
          </a:prstGeom>
        </p:spPr>
        <p:txBody>
          <a:bodyPr anchorCtr="0" anchor="ctr" bIns="91425" lIns="91425" rIns="91425" tIns="91425">
            <a:noAutofit/>
          </a:bodyPr>
          <a:lstStyle/>
          <a:p>
            <a:pPr lvl="0">
              <a:spcBef>
                <a:spcPts val="0"/>
              </a:spcBef>
              <a:buNone/>
            </a:pPr>
            <a:r>
              <a:t/>
            </a:r>
            <a:endParaRPr/>
          </a:p>
        </p:txBody>
      </p:sp>
      <p:sp>
        <p:nvSpPr>
          <p:cNvPr id="52" name="Shape 5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solidFill>
            <a:srgbClr val="FFFFFF"/>
          </a:solidFill>
          <a:ln>
            <a:noFill/>
          </a:ln>
        </p:spPr>
      </p:sp>
      <p:sp>
        <p:nvSpPr>
          <p:cNvPr id="60" name="Shape 60"/>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Font typeface="Arial"/>
              <a:buNone/>
            </a:pPr>
            <a:r>
              <a:rPr b="0" i="0" lang="en-US" sz="1800" u="none" cap="none" strike="noStrike"/>
              <a:t>http://www.wormatlas.org/ver1/ward_buildv0.1/results.html</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solidFill>
            <a:srgbClr val="FFFFFF"/>
          </a:solidFill>
          <a:ln>
            <a:noFill/>
          </a:ln>
        </p:spPr>
      </p:sp>
      <p:sp>
        <p:nvSpPr>
          <p:cNvPr id="75" name="Shape 75"/>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Font typeface="Arial"/>
              <a:buNone/>
            </a:pPr>
            <a:r>
              <a:rPr b="0" i="0" lang="en-US" sz="1800" u="none" cap="none" strike="noStrike"/>
              <a:t>Worm head. Image sources:</a:t>
            </a:r>
          </a:p>
          <a:p>
            <a:pPr indent="0" lvl="0" marL="0" marR="0" rtl="0" algn="l">
              <a:spcBef>
                <a:spcPts val="0"/>
              </a:spcBef>
              <a:buSzPct val="25000"/>
              <a:buFont typeface="Arial"/>
              <a:buNone/>
            </a:pPr>
            <a:r>
              <a:rPr b="0" i="0" lang="en-US" sz="1800" u="none" cap="none" strike="noStrike"/>
              <a:t>http://www.wormatlas.org/ver1/Ware_build0.2/observations1.html</a:t>
            </a:r>
          </a:p>
          <a:p>
            <a:pPr indent="0" lvl="0" marL="0" marR="0" rtl="0" algn="l">
              <a:spcBef>
                <a:spcPts val="0"/>
              </a:spcBef>
              <a:buSzPct val="25000"/>
              <a:buFont typeface="Arial"/>
              <a:buNone/>
            </a:pPr>
            <a:r>
              <a:rPr b="0" i="0" lang="en-US" sz="1800" u="none" cap="none" strike="noStrike"/>
              <a:t>http://www.wormatlas.org/ver1/ward_buildv0.1/art/fig40_large.jpg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txBox="1"/>
          <p:nvPr>
            <p:ph idx="1" type="body"/>
          </p:nvPr>
        </p:nvSpPr>
        <p:spPr>
          <a:xfrm>
            <a:off x="685800" y="4343400"/>
            <a:ext cx="5486399" cy="4114800"/>
          </a:xfrm>
          <a:prstGeom prst="rect">
            <a:avLst/>
          </a:prstGeom>
        </p:spPr>
        <p:txBody>
          <a:bodyPr anchorCtr="0" anchor="ctr" bIns="91425" lIns="91425" rIns="91425" tIns="91425">
            <a:noAutofit/>
          </a:bodyPr>
          <a:lstStyle/>
          <a:p>
            <a:pPr lvl="0">
              <a:spcBef>
                <a:spcPts val="0"/>
              </a:spcBef>
              <a:buNone/>
            </a:pPr>
            <a:r>
              <a:t/>
            </a:r>
            <a:endParaRPr/>
          </a:p>
        </p:txBody>
      </p:sp>
      <p:sp>
        <p:nvSpPr>
          <p:cNvPr id="83" name="Shape 8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9" name="Shape 89"/>
        <p:cNvGrpSpPr/>
        <p:nvPr/>
      </p:nvGrpSpPr>
      <p:grpSpPr>
        <a:xfrm>
          <a:off x="0" y="0"/>
          <a:ext cx="0" cy="0"/>
          <a:chOff x="0" y="0"/>
          <a:chExt cx="0" cy="0"/>
        </a:xfrm>
      </p:grpSpPr>
      <p:sp>
        <p:nvSpPr>
          <p:cNvPr id="90" name="Shape 90"/>
          <p:cNvSpPr txBox="1"/>
          <p:nvPr>
            <p:ph idx="1" type="body"/>
          </p:nvPr>
        </p:nvSpPr>
        <p:spPr>
          <a:xfrm>
            <a:off x="685800" y="4343400"/>
            <a:ext cx="5486399" cy="4114800"/>
          </a:xfrm>
          <a:prstGeom prst="rect">
            <a:avLst/>
          </a:prstGeom>
        </p:spPr>
        <p:txBody>
          <a:bodyPr anchorCtr="0" anchor="ctr" bIns="91425" lIns="91425" rIns="91425" tIns="91425">
            <a:noAutofit/>
          </a:bodyPr>
          <a:lstStyle/>
          <a:p>
            <a:pPr lvl="0">
              <a:spcBef>
                <a:spcPts val="0"/>
              </a:spcBef>
              <a:buNone/>
            </a:pPr>
            <a:r>
              <a:t/>
            </a:r>
            <a:endParaRPr/>
          </a:p>
        </p:txBody>
      </p:sp>
      <p:sp>
        <p:nvSpPr>
          <p:cNvPr id="91" name="Shape 9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txBox="1"/>
          <p:nvPr>
            <p:ph idx="1" type="body"/>
          </p:nvPr>
        </p:nvSpPr>
        <p:spPr>
          <a:xfrm>
            <a:off x="685800" y="4343400"/>
            <a:ext cx="5486399" cy="4114800"/>
          </a:xfrm>
          <a:prstGeom prst="rect">
            <a:avLst/>
          </a:prstGeom>
        </p:spPr>
        <p:txBody>
          <a:bodyPr anchorCtr="0" anchor="ctr" bIns="91425" lIns="91425" rIns="91425" tIns="91425">
            <a:noAutofit/>
          </a:bodyPr>
          <a:lstStyle/>
          <a:p>
            <a:pPr lvl="0">
              <a:spcBef>
                <a:spcPts val="0"/>
              </a:spcBef>
              <a:buNone/>
            </a:pPr>
            <a:r>
              <a:t/>
            </a:r>
            <a:endParaRPr/>
          </a:p>
        </p:txBody>
      </p:sp>
      <p:sp>
        <p:nvSpPr>
          <p:cNvPr id="96" name="Shape 9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solidFill>
            <a:srgbClr val="FFFFFF"/>
          </a:solidFill>
          <a:ln>
            <a:noFill/>
          </a:ln>
        </p:spPr>
      </p:sp>
      <p:sp>
        <p:nvSpPr>
          <p:cNvPr id="102" name="Shape 102"/>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6" name="Shape 106"/>
        <p:cNvGrpSpPr/>
        <p:nvPr/>
      </p:nvGrpSpPr>
      <p:grpSpPr>
        <a:xfrm>
          <a:off x="0" y="0"/>
          <a:ext cx="0" cy="0"/>
          <a:chOff x="0" y="0"/>
          <a:chExt cx="0" cy="0"/>
        </a:xfrm>
      </p:grpSpPr>
      <p:sp>
        <p:nvSpPr>
          <p:cNvPr id="107" name="Shape 107"/>
          <p:cNvSpPr txBox="1"/>
          <p:nvPr>
            <p:ph idx="1" type="body"/>
          </p:nvPr>
        </p:nvSpPr>
        <p:spPr>
          <a:xfrm>
            <a:off x="685800" y="4343400"/>
            <a:ext cx="5486399" cy="4114800"/>
          </a:xfrm>
          <a:prstGeom prst="rect">
            <a:avLst/>
          </a:prstGeom>
        </p:spPr>
        <p:txBody>
          <a:bodyPr anchorCtr="0" anchor="ctr" bIns="91425" lIns="91425" rIns="91425" tIns="91425">
            <a:noAutofit/>
          </a:bodyPr>
          <a:lstStyle/>
          <a:p>
            <a:pPr lvl="0">
              <a:spcBef>
                <a:spcPts val="0"/>
              </a:spcBef>
              <a:buNone/>
            </a:pPr>
            <a:r>
              <a:t/>
            </a:r>
            <a:endParaRPr/>
          </a:p>
        </p:txBody>
      </p:sp>
      <p:sp>
        <p:nvSpPr>
          <p:cNvPr id="108" name="Shape 10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15" name="Shape 1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457200" y="274637"/>
            <a:ext cx="8229600" cy="11430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defRPr/>
            </a:lvl1pPr>
            <a:lvl2pPr indent="0" lvl="1" marL="0" marR="0" rtl="0" algn="ctr">
              <a:lnSpc>
                <a:spcPct val="100000"/>
              </a:lnSpc>
              <a:spcBef>
                <a:spcPts val="0"/>
              </a:spcBef>
              <a:spcAft>
                <a:spcPts val="0"/>
              </a:spcAft>
              <a:defRPr/>
            </a:lvl2pPr>
            <a:lvl3pPr indent="0" lvl="2" marL="0" marR="0" rtl="0" algn="ctr">
              <a:lnSpc>
                <a:spcPct val="100000"/>
              </a:lnSpc>
              <a:spcBef>
                <a:spcPts val="0"/>
              </a:spcBef>
              <a:spcAft>
                <a:spcPts val="0"/>
              </a:spcAft>
              <a:defRPr/>
            </a:lvl3pPr>
            <a:lvl4pPr indent="0" lvl="3" marL="0" marR="0" rtl="0" algn="ctr">
              <a:lnSpc>
                <a:spcPct val="100000"/>
              </a:lnSpc>
              <a:spcBef>
                <a:spcPts val="0"/>
              </a:spcBef>
              <a:spcAft>
                <a:spcPts val="0"/>
              </a:spcAft>
              <a:defRPr/>
            </a:lvl4pPr>
            <a:lvl5pPr indent="0" lvl="4" marL="0" marR="0" rtl="0" algn="ctr">
              <a:lnSpc>
                <a:spcPct val="100000"/>
              </a:lnSpc>
              <a:spcBef>
                <a:spcPts val="0"/>
              </a:spcBef>
              <a:spcAft>
                <a:spcPts val="0"/>
              </a:spcAft>
              <a:defRPr/>
            </a:lvl5pPr>
            <a:lvl6pPr indent="0" lvl="5" marL="0" marR="0" rtl="0" algn="ctr">
              <a:lnSpc>
                <a:spcPct val="100000"/>
              </a:lnSpc>
              <a:spcBef>
                <a:spcPts val="0"/>
              </a:spcBef>
              <a:spcAft>
                <a:spcPts val="0"/>
              </a:spcAft>
              <a:defRPr/>
            </a:lvl6pPr>
            <a:lvl7pPr indent="0" lvl="6" marL="0" marR="0" rtl="0" algn="ctr">
              <a:lnSpc>
                <a:spcPct val="100000"/>
              </a:lnSpc>
              <a:spcBef>
                <a:spcPts val="0"/>
              </a:spcBef>
              <a:spcAft>
                <a:spcPts val="0"/>
              </a:spcAft>
              <a:defRPr/>
            </a:lvl7pPr>
            <a:lvl8pPr indent="0" lvl="7" marL="0" marR="0" rtl="0" algn="ctr">
              <a:lnSpc>
                <a:spcPct val="100000"/>
              </a:lnSpc>
              <a:spcBef>
                <a:spcPts val="0"/>
              </a:spcBef>
              <a:spcAft>
                <a:spcPts val="0"/>
              </a:spcAft>
              <a:defRPr/>
            </a:lvl8pPr>
            <a:lvl9pPr indent="0" lvl="8" marL="0" marR="0" rtl="0" algn="ctr">
              <a:lnSpc>
                <a:spcPct val="100000"/>
              </a:lnSpc>
              <a:spcBef>
                <a:spcPts val="0"/>
              </a:spcBef>
              <a:spcAft>
                <a:spcPts val="0"/>
              </a:spcAft>
              <a:defRPr/>
            </a:lvl9pPr>
          </a:lstStyle>
          <a:p/>
        </p:txBody>
      </p:sp>
      <p:sp>
        <p:nvSpPr>
          <p:cNvPr id="11" name="Shape 11"/>
          <p:cNvSpPr txBox="1"/>
          <p:nvPr>
            <p:ph idx="1" type="body"/>
          </p:nvPr>
        </p:nvSpPr>
        <p:spPr>
          <a:xfrm>
            <a:off x="457200" y="1600200"/>
            <a:ext cx="8229600" cy="4525961"/>
          </a:xfrm>
          <a:prstGeom prst="rect">
            <a:avLst/>
          </a:prstGeom>
          <a:noFill/>
          <a:ln>
            <a:noFill/>
          </a:ln>
        </p:spPr>
        <p:txBody>
          <a:bodyPr anchorCtr="0" anchor="t" bIns="91425" lIns="91425" rIns="91425" tIns="91425"/>
          <a:lstStyle>
            <a:lvl1pPr indent="-139700" lvl="0" marL="342900" marR="0" rtl="0" algn="l">
              <a:lnSpc>
                <a:spcPct val="100000"/>
              </a:lnSpc>
              <a:spcBef>
                <a:spcPts val="640"/>
              </a:spcBef>
              <a:spcAft>
                <a:spcPts val="0"/>
              </a:spcAft>
              <a:buClr>
                <a:schemeClr val="dk1"/>
              </a:buClr>
              <a:buFont typeface="Arial"/>
              <a:buChar char="•"/>
              <a:defRPr/>
            </a:lvl1pPr>
            <a:lvl2pPr indent="-107950" lvl="1" marL="742950" marR="0" rtl="0" algn="l">
              <a:lnSpc>
                <a:spcPct val="100000"/>
              </a:lnSpc>
              <a:spcBef>
                <a:spcPts val="560"/>
              </a:spcBef>
              <a:spcAft>
                <a:spcPts val="0"/>
              </a:spcAft>
              <a:buClr>
                <a:schemeClr val="dk1"/>
              </a:buClr>
              <a:buFont typeface="Arial"/>
              <a:buChar char="–"/>
              <a:defRPr/>
            </a:lvl2pPr>
            <a:lvl3pPr indent="-76200" lvl="2" marL="1143000" marR="0" rtl="0" algn="l">
              <a:lnSpc>
                <a:spcPct val="100000"/>
              </a:lnSpc>
              <a:spcBef>
                <a:spcPts val="480"/>
              </a:spcBef>
              <a:spcAft>
                <a:spcPts val="0"/>
              </a:spcAft>
              <a:buClr>
                <a:schemeClr val="dk1"/>
              </a:buClr>
              <a:buFont typeface="Arial"/>
              <a:buChar char="•"/>
              <a:defRPr/>
            </a:lvl3pPr>
            <a:lvl4pPr indent="-101600" lvl="3" marL="1600200" marR="0" rtl="0" algn="l">
              <a:lnSpc>
                <a:spcPct val="100000"/>
              </a:lnSpc>
              <a:spcBef>
                <a:spcPts val="400"/>
              </a:spcBef>
              <a:spcAft>
                <a:spcPts val="0"/>
              </a:spcAft>
              <a:buClr>
                <a:schemeClr val="dk1"/>
              </a:buClr>
              <a:buFont typeface="Arial"/>
              <a:buChar char="–"/>
              <a:defRPr/>
            </a:lvl4pPr>
            <a:lvl5pPr indent="-101600" lvl="4" marL="2057400" marR="0" rtl="0" algn="l">
              <a:lnSpc>
                <a:spcPct val="100000"/>
              </a:lnSpc>
              <a:spcBef>
                <a:spcPts val="400"/>
              </a:spcBef>
              <a:spcAft>
                <a:spcPts val="0"/>
              </a:spcAft>
              <a:buClr>
                <a:schemeClr val="dk1"/>
              </a:buClr>
              <a:buFont typeface="Arial"/>
              <a:buChar char="»"/>
              <a:defRPr/>
            </a:lvl5pPr>
            <a:lvl6pPr indent="-101600" lvl="5" marL="2514600" marR="0" rtl="0" algn="l">
              <a:lnSpc>
                <a:spcPct val="100000"/>
              </a:lnSpc>
              <a:spcBef>
                <a:spcPts val="400"/>
              </a:spcBef>
              <a:spcAft>
                <a:spcPts val="0"/>
              </a:spcAft>
              <a:buClr>
                <a:schemeClr val="dk1"/>
              </a:buClr>
              <a:buFont typeface="Arial"/>
              <a:buChar char="»"/>
              <a:defRPr/>
            </a:lvl6pPr>
            <a:lvl7pPr indent="-101600" lvl="6" marL="3429000" marR="0" rtl="0" algn="l">
              <a:lnSpc>
                <a:spcPct val="100000"/>
              </a:lnSpc>
              <a:spcBef>
                <a:spcPts val="400"/>
              </a:spcBef>
              <a:spcAft>
                <a:spcPts val="0"/>
              </a:spcAft>
              <a:buClr>
                <a:schemeClr val="dk1"/>
              </a:buClr>
              <a:buFont typeface="Arial"/>
              <a:buChar char="»"/>
              <a:defRPr/>
            </a:lvl7pPr>
            <a:lvl8pPr indent="-101600" lvl="7" marL="4800600" marR="0" rtl="0" algn="l">
              <a:lnSpc>
                <a:spcPct val="100000"/>
              </a:lnSpc>
              <a:spcBef>
                <a:spcPts val="400"/>
              </a:spcBef>
              <a:spcAft>
                <a:spcPts val="0"/>
              </a:spcAft>
              <a:buClr>
                <a:schemeClr val="dk1"/>
              </a:buClr>
              <a:buFont typeface="Arial"/>
              <a:buChar char="»"/>
              <a:defRPr/>
            </a:lvl8pPr>
            <a:lvl9pPr indent="-101600" lvl="8" marL="6629400" marR="0" rtl="0" algn="l">
              <a:lnSpc>
                <a:spcPct val="100000"/>
              </a:lnSpc>
              <a:spcBef>
                <a:spcPts val="400"/>
              </a:spcBef>
              <a:spcAft>
                <a:spcPts val="0"/>
              </a:spcAft>
              <a:buClr>
                <a:schemeClr val="dk1"/>
              </a:buClr>
              <a:buFont typeface="Arial"/>
              <a:buChar char="»"/>
              <a:defRPr/>
            </a:lvl9pPr>
          </a:lstStyle>
          <a:p/>
        </p:txBody>
      </p:sp>
      <p:sp>
        <p:nvSpPr>
          <p:cNvPr id="12" name="Shape 12"/>
          <p:cNvSpPr txBox="1"/>
          <p:nvPr>
            <p:ph idx="10" type="dt"/>
          </p:nvPr>
        </p:nvSpPr>
        <p:spPr>
          <a:xfrm>
            <a:off x="457200" y="6245225"/>
            <a:ext cx="2133599" cy="47624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defRPr/>
            </a:lvl1pPr>
            <a:lvl2pPr indent="0" lvl="1" marL="457200" marR="0" rtl="0" algn="l">
              <a:lnSpc>
                <a:spcPct val="100000"/>
              </a:lnSpc>
              <a:spcBef>
                <a:spcPts val="0"/>
              </a:spcBef>
              <a:spcAft>
                <a:spcPts val="0"/>
              </a:spcAft>
              <a:defRPr/>
            </a:lvl2pPr>
            <a:lvl3pPr indent="0" lvl="2" marL="914400" marR="0" rtl="0" algn="l">
              <a:lnSpc>
                <a:spcPct val="100000"/>
              </a:lnSpc>
              <a:spcBef>
                <a:spcPts val="0"/>
              </a:spcBef>
              <a:spcAft>
                <a:spcPts val="0"/>
              </a:spcAft>
              <a:defRPr/>
            </a:lvl3pPr>
            <a:lvl4pPr indent="0" lvl="3" marL="1371600" marR="0" rtl="0" algn="l">
              <a:lnSpc>
                <a:spcPct val="100000"/>
              </a:lnSpc>
              <a:spcBef>
                <a:spcPts val="0"/>
              </a:spcBef>
              <a:spcAft>
                <a:spcPts val="0"/>
              </a:spcAft>
              <a:defRPr/>
            </a:lvl4pPr>
            <a:lvl5pPr indent="0" lvl="4" marL="1828800" marR="0" rtl="0" algn="l">
              <a:lnSpc>
                <a:spcPct val="100000"/>
              </a:lnSpc>
              <a:spcBef>
                <a:spcPts val="0"/>
              </a:spcBef>
              <a:spcAft>
                <a:spcPts val="0"/>
              </a:spcAft>
              <a:defRPr/>
            </a:lvl5pPr>
            <a:lvl6pPr indent="0" lvl="5" marL="2286000" marR="0" rtl="0" algn="l">
              <a:lnSpc>
                <a:spcPct val="100000"/>
              </a:lnSpc>
              <a:spcBef>
                <a:spcPts val="0"/>
              </a:spcBef>
              <a:spcAft>
                <a:spcPts val="0"/>
              </a:spcAft>
              <a:defRPr/>
            </a:lvl6pPr>
            <a:lvl7pPr indent="0" lvl="6" marL="3200400" marR="0" rtl="0" algn="l">
              <a:lnSpc>
                <a:spcPct val="100000"/>
              </a:lnSpc>
              <a:spcBef>
                <a:spcPts val="0"/>
              </a:spcBef>
              <a:spcAft>
                <a:spcPts val="0"/>
              </a:spcAft>
              <a:defRPr/>
            </a:lvl7pPr>
            <a:lvl8pPr indent="0" lvl="7" marL="4572000" marR="0" rtl="0" algn="l">
              <a:lnSpc>
                <a:spcPct val="100000"/>
              </a:lnSpc>
              <a:spcBef>
                <a:spcPts val="0"/>
              </a:spcBef>
              <a:spcAft>
                <a:spcPts val="0"/>
              </a:spcAft>
              <a:defRPr/>
            </a:lvl8pPr>
            <a:lvl9pPr indent="0" lvl="8" marL="6400800" marR="0" rtl="0" algn="l">
              <a:lnSpc>
                <a:spcPct val="100000"/>
              </a:lnSpc>
              <a:spcBef>
                <a:spcPts val="0"/>
              </a:spcBef>
              <a:spcAft>
                <a:spcPts val="0"/>
              </a:spcAft>
              <a:defRPr/>
            </a:lvl9pPr>
          </a:lstStyle>
          <a:p/>
        </p:txBody>
      </p:sp>
      <p:sp>
        <p:nvSpPr>
          <p:cNvPr id="13" name="Shape 13"/>
          <p:cNvSpPr txBox="1"/>
          <p:nvPr>
            <p:ph idx="11" type="ftr"/>
          </p:nvPr>
        </p:nvSpPr>
        <p:spPr>
          <a:xfrm>
            <a:off x="3124200" y="6245225"/>
            <a:ext cx="2895600" cy="476249"/>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defRPr/>
            </a:lvl1pPr>
            <a:lvl2pPr indent="0" lvl="1" marL="457200" marR="0" rtl="0" algn="l">
              <a:lnSpc>
                <a:spcPct val="100000"/>
              </a:lnSpc>
              <a:spcBef>
                <a:spcPts val="0"/>
              </a:spcBef>
              <a:spcAft>
                <a:spcPts val="0"/>
              </a:spcAft>
              <a:defRPr/>
            </a:lvl2pPr>
            <a:lvl3pPr indent="0" lvl="2" marL="914400" marR="0" rtl="0" algn="l">
              <a:lnSpc>
                <a:spcPct val="100000"/>
              </a:lnSpc>
              <a:spcBef>
                <a:spcPts val="0"/>
              </a:spcBef>
              <a:spcAft>
                <a:spcPts val="0"/>
              </a:spcAft>
              <a:defRPr/>
            </a:lvl3pPr>
            <a:lvl4pPr indent="0" lvl="3" marL="1371600" marR="0" rtl="0" algn="l">
              <a:lnSpc>
                <a:spcPct val="100000"/>
              </a:lnSpc>
              <a:spcBef>
                <a:spcPts val="0"/>
              </a:spcBef>
              <a:spcAft>
                <a:spcPts val="0"/>
              </a:spcAft>
              <a:defRPr/>
            </a:lvl4pPr>
            <a:lvl5pPr indent="0" lvl="4" marL="1828800" marR="0" rtl="0" algn="l">
              <a:lnSpc>
                <a:spcPct val="100000"/>
              </a:lnSpc>
              <a:spcBef>
                <a:spcPts val="0"/>
              </a:spcBef>
              <a:spcAft>
                <a:spcPts val="0"/>
              </a:spcAft>
              <a:defRPr/>
            </a:lvl5pPr>
            <a:lvl6pPr indent="0" lvl="5" marL="2286000" marR="0" rtl="0" algn="l">
              <a:lnSpc>
                <a:spcPct val="100000"/>
              </a:lnSpc>
              <a:spcBef>
                <a:spcPts val="0"/>
              </a:spcBef>
              <a:spcAft>
                <a:spcPts val="0"/>
              </a:spcAft>
              <a:defRPr/>
            </a:lvl6pPr>
            <a:lvl7pPr indent="0" lvl="6" marL="3200400" marR="0" rtl="0" algn="l">
              <a:lnSpc>
                <a:spcPct val="100000"/>
              </a:lnSpc>
              <a:spcBef>
                <a:spcPts val="0"/>
              </a:spcBef>
              <a:spcAft>
                <a:spcPts val="0"/>
              </a:spcAft>
              <a:defRPr/>
            </a:lvl7pPr>
            <a:lvl8pPr indent="0" lvl="7" marL="4572000" marR="0" rtl="0" algn="l">
              <a:lnSpc>
                <a:spcPct val="100000"/>
              </a:lnSpc>
              <a:spcBef>
                <a:spcPts val="0"/>
              </a:spcBef>
              <a:spcAft>
                <a:spcPts val="0"/>
              </a:spcAft>
              <a:defRPr/>
            </a:lvl8pPr>
            <a:lvl9pPr indent="0" lvl="8" marL="6400800" marR="0" rtl="0" algn="l">
              <a:lnSpc>
                <a:spcPct val="100000"/>
              </a:lnSpc>
              <a:spcBef>
                <a:spcPts val="0"/>
              </a:spcBef>
              <a:spcAft>
                <a:spcPts val="0"/>
              </a:spcAft>
              <a:defRPr/>
            </a:lvl9pPr>
          </a:lstStyle>
          <a:p/>
        </p:txBody>
      </p:sp>
      <p:sp>
        <p:nvSpPr>
          <p:cNvPr id="14" name="Shape 14"/>
          <p:cNvSpPr txBox="1"/>
          <p:nvPr>
            <p:ph idx="12" type="sldNum"/>
          </p:nvPr>
        </p:nvSpPr>
        <p:spPr>
          <a:xfrm>
            <a:off x="6553200" y="6245225"/>
            <a:ext cx="2133599" cy="476249"/>
          </a:xfrm>
          <a:prstGeom prst="rect">
            <a:avLst/>
          </a:prstGeom>
          <a:noFill/>
          <a:ln>
            <a:noFill/>
          </a:ln>
        </p:spPr>
        <p:txBody>
          <a:bodyPr anchorCtr="0" anchor="t" bIns="45700" lIns="91425" rIns="91425" tIns="45700">
            <a:noAutofit/>
          </a:bodyPr>
          <a:lstStyle/>
          <a:p>
            <a:pPr indent="0" lvl="0" marL="0" marR="0" rtl="0" algn="r">
              <a:lnSpc>
                <a:spcPct val="100000"/>
              </a:lnSpc>
              <a:spcBef>
                <a:spcPts val="0"/>
              </a:spcBef>
              <a:spcAft>
                <a:spcPts val="0"/>
              </a:spcAft>
              <a:buClr>
                <a:schemeClr val="dk1"/>
              </a:buClr>
              <a:buSzPct val="25000"/>
              <a:buFont typeface="Arial"/>
              <a:buNone/>
            </a:pPr>
            <a:fld id="{00000000-1234-1234-1234-123412341234}" type="slidenum">
              <a:rPr b="0" i="0" lang="en-US" sz="1400" u="none" cap="none" strike="noStrike">
                <a:solidFill>
                  <a:schemeClr val="dk1"/>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4.png"/><Relationship Id="rId4" Type="http://schemas.openxmlformats.org/officeDocument/2006/relationships/image" Target="../media/image0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00.png"/><Relationship Id="rId4" Type="http://schemas.openxmlformats.org/officeDocument/2006/relationships/image" Target="../media/image0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05.png"/><Relationship Id="rId4" Type="http://schemas.openxmlformats.org/officeDocument/2006/relationships/image" Target="../media/image0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06.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09.jpg"/><Relationship Id="rId4" Type="http://schemas.openxmlformats.org/officeDocument/2006/relationships/image" Target="../media/image0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0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19" name="Shape 19"/>
        <p:cNvGrpSpPr/>
        <p:nvPr/>
      </p:nvGrpSpPr>
      <p:grpSpPr>
        <a:xfrm>
          <a:off x="0" y="0"/>
          <a:ext cx="0" cy="0"/>
          <a:chOff x="0" y="0"/>
          <a:chExt cx="0" cy="0"/>
        </a:xfrm>
      </p:grpSpPr>
      <p:sp>
        <p:nvSpPr>
          <p:cNvPr id="20" name="Shape 20"/>
          <p:cNvSpPr txBox="1"/>
          <p:nvPr/>
        </p:nvSpPr>
        <p:spPr>
          <a:xfrm>
            <a:off x="144461" y="111125"/>
            <a:ext cx="8866187" cy="1219199"/>
          </a:xfrm>
          <a:prstGeom prst="rect">
            <a:avLst/>
          </a:prstGeom>
          <a:noFill/>
          <a:ln>
            <a:noFill/>
          </a:ln>
        </p:spPr>
        <p:txBody>
          <a:bodyPr anchorCtr="0" anchor="t" bIns="45700" lIns="91425" rIns="91425" tIns="45700">
            <a:noAutofit/>
          </a:bodyPr>
          <a:lstStyle/>
          <a:p>
            <a:pPr indent="0" lvl="0" marL="0" marR="0" rtl="0" algn="ctr">
              <a:lnSpc>
                <a:spcPct val="100000"/>
              </a:lnSpc>
              <a:spcBef>
                <a:spcPts val="0"/>
              </a:spcBef>
              <a:spcAft>
                <a:spcPts val="0"/>
              </a:spcAft>
              <a:buClr>
                <a:schemeClr val="dk1"/>
              </a:buClr>
              <a:buSzPct val="25000"/>
              <a:buFont typeface="Arial"/>
              <a:buNone/>
            </a:pPr>
            <a:r>
              <a:rPr b="0" i="0" lang="en-US" sz="2000" u="none" cap="none" strike="noStrike">
                <a:solidFill>
                  <a:schemeClr val="dk1"/>
                </a:solidFill>
                <a:latin typeface="Arial"/>
                <a:ea typeface="Arial"/>
                <a:cs typeface="Arial"/>
                <a:sym typeface="Arial"/>
              </a:rPr>
              <a:t>Some fragments of information, showing the complexity of C. elegans </a:t>
            </a:r>
          </a:p>
          <a:p>
            <a:pPr indent="0" lvl="0" marL="0" marR="0" rtl="0" algn="ctr">
              <a:lnSpc>
                <a:spcPct val="100000"/>
              </a:lnSpc>
              <a:spcBef>
                <a:spcPts val="0"/>
              </a:spcBef>
              <a:spcAft>
                <a:spcPts val="0"/>
              </a:spcAft>
              <a:buClr>
                <a:schemeClr val="dk1"/>
              </a:buClr>
              <a:buSzPct val="25000"/>
              <a:buFont typeface="Arial"/>
              <a:buNone/>
            </a:pPr>
            <a:r>
              <a:rPr b="0" i="0" lang="en-US" sz="2000" u="none" cap="none" strike="noStrike">
                <a:solidFill>
                  <a:schemeClr val="dk1"/>
                </a:solidFill>
                <a:latin typeface="Arial"/>
                <a:ea typeface="Arial"/>
                <a:cs typeface="Arial"/>
                <a:sym typeface="Arial"/>
              </a:rPr>
              <a:t>at different hierarchical levels. Facts, images, examples, links </a:t>
            </a:r>
          </a:p>
          <a:p>
            <a:pPr indent="0" lvl="0" marL="0" marR="0" rtl="0" algn="ctr">
              <a:lnSpc>
                <a:spcPct val="100000"/>
              </a:lnSpc>
              <a:spcBef>
                <a:spcPts val="0"/>
              </a:spcBef>
              <a:spcAft>
                <a:spcPts val="0"/>
              </a:spcAft>
              <a:buClr>
                <a:schemeClr val="dk1"/>
              </a:buClr>
              <a:buSzPct val="25000"/>
              <a:buFont typeface="Arial"/>
              <a:buNone/>
            </a:pPr>
            <a:r>
              <a:rPr b="0" i="0" lang="en-US" sz="2000" u="none" cap="none" strike="noStrike">
                <a:solidFill>
                  <a:schemeClr val="dk1"/>
                </a:solidFill>
                <a:latin typeface="Arial"/>
                <a:ea typeface="Arial"/>
                <a:cs typeface="Arial"/>
                <a:sym typeface="Arial"/>
              </a:rPr>
              <a:t>What systems are first-priority (primary) for simulation?</a:t>
            </a:r>
          </a:p>
          <a:p>
            <a:pPr indent="0" lvl="0" marL="0" marR="0" rtl="0" algn="ctr">
              <a:lnSpc>
                <a:spcPct val="100000"/>
              </a:lnSpc>
              <a:spcBef>
                <a:spcPts val="0"/>
              </a:spcBef>
              <a:spcAft>
                <a:spcPts val="0"/>
              </a:spcAft>
              <a:buClr>
                <a:srgbClr val="0000CC"/>
              </a:buClr>
              <a:buSzPct val="25000"/>
              <a:buFont typeface="Arial"/>
              <a:buNone/>
            </a:pPr>
            <a:r>
              <a:rPr b="0" i="0" lang="en-US" sz="1400" u="none" cap="none" strike="noStrike">
                <a:solidFill>
                  <a:srgbClr val="0000CC"/>
                </a:solidFill>
                <a:latin typeface="Arial"/>
                <a:ea typeface="Arial"/>
                <a:cs typeface="Arial"/>
                <a:sym typeface="Arial"/>
              </a:rPr>
              <a:t>I’ve collected some statistics about number of cells forming each system:</a:t>
            </a:r>
          </a:p>
        </p:txBody>
      </p:sp>
      <p:sp>
        <p:nvSpPr>
          <p:cNvPr id="21" name="Shape 21"/>
          <p:cNvSpPr txBox="1"/>
          <p:nvPr/>
        </p:nvSpPr>
        <p:spPr>
          <a:xfrm>
            <a:off x="3459162" y="6234112"/>
            <a:ext cx="1987549" cy="579436"/>
          </a:xfrm>
          <a:prstGeom prst="rect">
            <a:avLst/>
          </a:prstGeom>
          <a:noFill/>
          <a:ln>
            <a:noFill/>
          </a:ln>
        </p:spPr>
        <p:txBody>
          <a:bodyPr anchorCtr="0" anchor="t" bIns="45700" lIns="91425" rIns="91425" tIns="45700">
            <a:noAutofit/>
          </a:bodyPr>
          <a:lstStyle/>
          <a:p>
            <a:pPr indent="0" lvl="0" marL="0" marR="0" rtl="0" algn="ctr">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Open Worm 2011</a:t>
            </a:r>
          </a:p>
          <a:p>
            <a:pPr indent="0" lvl="0" marL="0" marR="0" rtl="0" algn="ctr">
              <a:lnSpc>
                <a:spcPct val="100000"/>
              </a:lnSpc>
              <a:spcBef>
                <a:spcPts val="0"/>
              </a:spcBef>
              <a:spcAft>
                <a:spcPts val="0"/>
              </a:spcAft>
              <a:buClr>
                <a:schemeClr val="dk1"/>
              </a:buClr>
              <a:buSzPct val="25000"/>
              <a:buFont typeface="Arial"/>
              <a:buNone/>
            </a:pPr>
            <a:r>
              <a:rPr b="0" i="0" lang="en-US" sz="1400" u="none" cap="none" strike="noStrike">
                <a:solidFill>
                  <a:schemeClr val="dk1"/>
                </a:solidFill>
                <a:latin typeface="Arial"/>
                <a:ea typeface="Arial"/>
                <a:cs typeface="Arial"/>
                <a:sym typeface="Arial"/>
              </a:rPr>
              <a:t>Andrey Palyanov</a:t>
            </a:r>
          </a:p>
        </p:txBody>
      </p:sp>
      <p:pic>
        <p:nvPicPr>
          <p:cNvPr id="22" name="Shape 22"/>
          <p:cNvPicPr preferRelativeResize="0"/>
          <p:nvPr/>
        </p:nvPicPr>
        <p:blipFill rotWithShape="1">
          <a:blip r:embed="rId3">
            <a:alphaModFix/>
          </a:blip>
          <a:srcRect b="0" l="0" r="0" t="0"/>
          <a:stretch/>
        </p:blipFill>
        <p:spPr>
          <a:xfrm>
            <a:off x="1489075" y="1620837"/>
            <a:ext cx="6408737" cy="4248149"/>
          </a:xfrm>
          <a:prstGeom prst="rect">
            <a:avLst/>
          </a:prstGeom>
          <a:noFill/>
          <a:ln>
            <a:noFill/>
          </a:ln>
        </p:spPr>
      </p:pic>
      <p:sp>
        <p:nvSpPr>
          <p:cNvPr id="23" name="Shape 23"/>
          <p:cNvSpPr txBox="1"/>
          <p:nvPr/>
        </p:nvSpPr>
        <p:spPr>
          <a:xfrm>
            <a:off x="8264525" y="1992311"/>
            <a:ext cx="339724" cy="376236"/>
          </a:xfrm>
          <a:prstGeom prst="rect">
            <a:avLst/>
          </a:prstGeom>
          <a:noFill/>
          <a:ln cap="flat" cmpd="sng" w="9525">
            <a:solidFill>
              <a:schemeClr val="dk1"/>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CC0000"/>
              </a:buClr>
              <a:buSzPct val="25000"/>
              <a:buFont typeface="Arial"/>
              <a:buNone/>
            </a:pPr>
            <a:r>
              <a:rPr b="1" i="0" lang="en-US" sz="1800" u="none" cap="none" strike="noStrike">
                <a:solidFill>
                  <a:srgbClr val="CC0000"/>
                </a:solidFill>
                <a:latin typeface="Arial"/>
                <a:ea typeface="Arial"/>
                <a:cs typeface="Arial"/>
                <a:sym typeface="Arial"/>
              </a:rPr>
              <a:t>?</a:t>
            </a:r>
          </a:p>
        </p:txBody>
      </p:sp>
      <p:sp>
        <p:nvSpPr>
          <p:cNvPr id="24" name="Shape 24"/>
          <p:cNvSpPr txBox="1"/>
          <p:nvPr/>
        </p:nvSpPr>
        <p:spPr>
          <a:xfrm>
            <a:off x="8262936" y="2424111"/>
            <a:ext cx="339724" cy="376236"/>
          </a:xfrm>
          <a:prstGeom prst="rect">
            <a:avLst/>
          </a:prstGeom>
          <a:noFill/>
          <a:ln cap="flat" cmpd="sng" w="9525">
            <a:solidFill>
              <a:schemeClr val="dk1"/>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CC0000"/>
              </a:buClr>
              <a:buSzPct val="25000"/>
              <a:buFont typeface="Arial"/>
              <a:buNone/>
            </a:pPr>
            <a:r>
              <a:rPr b="1" i="0" lang="en-US" sz="1800" u="none" cap="none" strike="noStrike">
                <a:solidFill>
                  <a:srgbClr val="CC0000"/>
                </a:solidFill>
                <a:latin typeface="Arial"/>
                <a:ea typeface="Arial"/>
                <a:cs typeface="Arial"/>
                <a:sym typeface="Arial"/>
              </a:rPr>
              <a:t>?</a:t>
            </a:r>
          </a:p>
        </p:txBody>
      </p:sp>
      <p:sp>
        <p:nvSpPr>
          <p:cNvPr id="25" name="Shape 25"/>
          <p:cNvSpPr txBox="1"/>
          <p:nvPr/>
        </p:nvSpPr>
        <p:spPr>
          <a:xfrm>
            <a:off x="8272461" y="2867025"/>
            <a:ext cx="339724" cy="376236"/>
          </a:xfrm>
          <a:prstGeom prst="rect">
            <a:avLst/>
          </a:prstGeom>
          <a:noFill/>
          <a:ln cap="flat" cmpd="sng" w="9525">
            <a:solidFill>
              <a:schemeClr val="dk1"/>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26" name="Shape 26"/>
          <p:cNvSpPr txBox="1"/>
          <p:nvPr/>
        </p:nvSpPr>
        <p:spPr>
          <a:xfrm>
            <a:off x="8270875" y="3289300"/>
            <a:ext cx="339724" cy="376236"/>
          </a:xfrm>
          <a:prstGeom prst="rect">
            <a:avLst/>
          </a:prstGeom>
          <a:noFill/>
          <a:ln cap="flat" cmpd="sng" w="9525">
            <a:solidFill>
              <a:schemeClr val="dk1"/>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CC0000"/>
              </a:buClr>
              <a:buSzPct val="25000"/>
              <a:buFont typeface="Arial"/>
              <a:buNone/>
            </a:pPr>
            <a:r>
              <a:rPr b="1" i="0" lang="en-US" sz="1800" u="none" cap="none" strike="noStrike">
                <a:solidFill>
                  <a:srgbClr val="CC0000"/>
                </a:solidFill>
                <a:latin typeface="Arial"/>
                <a:ea typeface="Arial"/>
                <a:cs typeface="Arial"/>
                <a:sym typeface="Arial"/>
              </a:rPr>
              <a:t>?</a:t>
            </a:r>
          </a:p>
        </p:txBody>
      </p:sp>
      <p:sp>
        <p:nvSpPr>
          <p:cNvPr id="27" name="Shape 27"/>
          <p:cNvSpPr txBox="1"/>
          <p:nvPr/>
        </p:nvSpPr>
        <p:spPr>
          <a:xfrm>
            <a:off x="8264525" y="3727450"/>
            <a:ext cx="339724" cy="376236"/>
          </a:xfrm>
          <a:prstGeom prst="rect">
            <a:avLst/>
          </a:prstGeom>
          <a:noFill/>
          <a:ln cap="flat" cmpd="sng" w="9525">
            <a:solidFill>
              <a:schemeClr val="dk1"/>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CC0000"/>
              </a:buClr>
              <a:buSzPct val="25000"/>
              <a:buFont typeface="Arial"/>
              <a:buNone/>
            </a:pPr>
            <a:r>
              <a:rPr b="1" i="0" lang="en-US" sz="1800" u="none" cap="none" strike="noStrike">
                <a:solidFill>
                  <a:srgbClr val="CC0000"/>
                </a:solidFill>
                <a:latin typeface="Arial"/>
                <a:ea typeface="Arial"/>
                <a:cs typeface="Arial"/>
                <a:sym typeface="Arial"/>
              </a:rPr>
              <a:t>?</a:t>
            </a:r>
          </a:p>
        </p:txBody>
      </p:sp>
      <p:sp>
        <p:nvSpPr>
          <p:cNvPr id="28" name="Shape 28"/>
          <p:cNvSpPr txBox="1"/>
          <p:nvPr/>
        </p:nvSpPr>
        <p:spPr>
          <a:xfrm>
            <a:off x="8269286" y="4143375"/>
            <a:ext cx="339724" cy="376236"/>
          </a:xfrm>
          <a:prstGeom prst="rect">
            <a:avLst/>
          </a:prstGeom>
          <a:noFill/>
          <a:ln cap="flat" cmpd="sng" w="9525">
            <a:solidFill>
              <a:schemeClr val="dk1"/>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29" name="Shape 29"/>
          <p:cNvSpPr txBox="1"/>
          <p:nvPr/>
        </p:nvSpPr>
        <p:spPr>
          <a:xfrm>
            <a:off x="8262936" y="4581525"/>
            <a:ext cx="339724" cy="376236"/>
          </a:xfrm>
          <a:prstGeom prst="rect">
            <a:avLst/>
          </a:prstGeom>
          <a:noFill/>
          <a:ln cap="flat" cmpd="sng" w="9525">
            <a:solidFill>
              <a:schemeClr val="dk1"/>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30" name="Shape 30"/>
          <p:cNvSpPr txBox="1"/>
          <p:nvPr/>
        </p:nvSpPr>
        <p:spPr>
          <a:xfrm>
            <a:off x="8267700" y="5008562"/>
            <a:ext cx="339724" cy="376236"/>
          </a:xfrm>
          <a:prstGeom prst="rect">
            <a:avLst/>
          </a:prstGeom>
          <a:noFill/>
          <a:ln cap="flat" cmpd="sng" w="9525">
            <a:solidFill>
              <a:schemeClr val="dk1"/>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CC0000"/>
              </a:buClr>
              <a:buSzPct val="25000"/>
              <a:buFont typeface="Arial"/>
              <a:buNone/>
            </a:pPr>
            <a:r>
              <a:rPr b="1" i="0" lang="en-US" sz="1800" u="none" cap="none" strike="noStrike">
                <a:solidFill>
                  <a:srgbClr val="CC0000"/>
                </a:solidFill>
                <a:latin typeface="Arial"/>
                <a:ea typeface="Arial"/>
                <a:cs typeface="Arial"/>
                <a:sym typeface="Arial"/>
              </a:rPr>
              <a:t>?</a:t>
            </a:r>
          </a:p>
        </p:txBody>
      </p:sp>
      <p:sp>
        <p:nvSpPr>
          <p:cNvPr id="31" name="Shape 31"/>
          <p:cNvSpPr txBox="1"/>
          <p:nvPr/>
        </p:nvSpPr>
        <p:spPr>
          <a:xfrm>
            <a:off x="8272461" y="5435600"/>
            <a:ext cx="339724" cy="376236"/>
          </a:xfrm>
          <a:prstGeom prst="rect">
            <a:avLst/>
          </a:prstGeom>
          <a:noFill/>
          <a:ln cap="flat" cmpd="sng" w="9525">
            <a:solidFill>
              <a:schemeClr val="dk1"/>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Clr>
                <a:srgbClr val="CC0000"/>
              </a:buClr>
              <a:buSzPct val="25000"/>
              <a:buFont typeface="Arial"/>
              <a:buNone/>
            </a:pPr>
            <a:r>
              <a:rPr b="1" i="0" lang="en-US" sz="1800" u="none" cap="none" strike="noStrike">
                <a:solidFill>
                  <a:srgbClr val="CC0000"/>
                </a:solidFill>
                <a:latin typeface="Arial"/>
                <a:ea typeface="Arial"/>
                <a:cs typeface="Arial"/>
                <a:sym typeface="Arial"/>
              </a:rPr>
              <a:t>?</a:t>
            </a:r>
          </a:p>
        </p:txBody>
      </p:sp>
      <p:sp>
        <p:nvSpPr>
          <p:cNvPr id="32" name="Shape 32"/>
          <p:cNvSpPr/>
          <p:nvPr/>
        </p:nvSpPr>
        <p:spPr>
          <a:xfrm>
            <a:off x="8326436" y="4203700"/>
            <a:ext cx="206375" cy="238125"/>
          </a:xfrm>
          <a:custGeom>
            <a:pathLst>
              <a:path extrusionOk="0" h="171" w="130">
                <a:moveTo>
                  <a:pt x="0" y="82"/>
                </a:moveTo>
                <a:lnTo>
                  <a:pt x="69" y="171"/>
                </a:lnTo>
                <a:lnTo>
                  <a:pt x="130" y="0"/>
                </a:lnTo>
              </a:path>
            </a:pathLst>
          </a:custGeom>
          <a:noFill/>
          <a:ln cap="flat" cmpd="sng" w="38100">
            <a:solidFill>
              <a:srgbClr val="008000"/>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33" name="Shape 33"/>
          <p:cNvSpPr/>
          <p:nvPr/>
        </p:nvSpPr>
        <p:spPr>
          <a:xfrm>
            <a:off x="8331200" y="4641850"/>
            <a:ext cx="206375" cy="238125"/>
          </a:xfrm>
          <a:custGeom>
            <a:pathLst>
              <a:path extrusionOk="0" h="171" w="130">
                <a:moveTo>
                  <a:pt x="0" y="82"/>
                </a:moveTo>
                <a:lnTo>
                  <a:pt x="69" y="171"/>
                </a:lnTo>
                <a:lnTo>
                  <a:pt x="130" y="0"/>
                </a:lnTo>
              </a:path>
            </a:pathLst>
          </a:custGeom>
          <a:noFill/>
          <a:ln cap="flat" cmpd="sng" w="38100">
            <a:solidFill>
              <a:srgbClr val="008000"/>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34" name="Shape 34"/>
          <p:cNvSpPr/>
          <p:nvPr/>
        </p:nvSpPr>
        <p:spPr>
          <a:xfrm>
            <a:off x="8342311" y="2930525"/>
            <a:ext cx="206375" cy="238125"/>
          </a:xfrm>
          <a:custGeom>
            <a:pathLst>
              <a:path extrusionOk="0" h="171" w="130">
                <a:moveTo>
                  <a:pt x="0" y="82"/>
                </a:moveTo>
                <a:lnTo>
                  <a:pt x="69" y="171"/>
                </a:lnTo>
                <a:lnTo>
                  <a:pt x="130" y="0"/>
                </a:lnTo>
              </a:path>
            </a:pathLst>
          </a:custGeom>
          <a:noFill/>
          <a:ln cap="flat" cmpd="sng" w="38100">
            <a:solidFill>
              <a:srgbClr val="008000"/>
            </a:solidFill>
            <a:prstDash val="solid"/>
            <a:miter/>
            <a:headEnd len="med" w="med" type="none"/>
            <a:tailEnd len="med" w="med" type="none"/>
          </a:ln>
        </p:spPr>
        <p:txBody>
          <a:bodyPr anchorCtr="0" anchor="t"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35" name="Shape 35"/>
          <p:cNvSpPr txBox="1"/>
          <p:nvPr/>
        </p:nvSpPr>
        <p:spPr>
          <a:xfrm>
            <a:off x="149225" y="1303337"/>
            <a:ext cx="1243012" cy="641350"/>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total cells:</a:t>
            </a:r>
          </a:p>
          <a:p>
            <a:pPr indent="0" lvl="0" marL="0" marR="0" rtl="0" algn="r">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  </a:t>
            </a:r>
            <a:r>
              <a:rPr b="0" i="0" lang="en-US" sz="1800" u="none" cap="none" strike="noStrike">
                <a:solidFill>
                  <a:srgbClr val="CC0000"/>
                </a:solidFill>
                <a:latin typeface="Arial"/>
                <a:ea typeface="Arial"/>
                <a:cs typeface="Arial"/>
                <a:sym typeface="Arial"/>
              </a:rPr>
              <a:t>959 </a:t>
            </a:r>
            <a:r>
              <a:rPr b="0" i="0" lang="en-US" sz="1800" u="none" cap="none" strike="noStrike">
                <a:solidFill>
                  <a:schemeClr val="dk1"/>
                </a:solidFill>
                <a:latin typeface="Arial"/>
                <a:ea typeface="Arial"/>
                <a:cs typeface="Arial"/>
                <a:sym typeface="Arial"/>
              </a:rPr>
              <a:t> </a:t>
            </a:r>
          </a:p>
        </p:txBody>
      </p:sp>
      <p:pic>
        <p:nvPicPr>
          <p:cNvPr id="36" name="Shape 36"/>
          <p:cNvPicPr preferRelativeResize="0"/>
          <p:nvPr/>
        </p:nvPicPr>
        <p:blipFill rotWithShape="1">
          <a:blip r:embed="rId4">
            <a:alphaModFix/>
          </a:blip>
          <a:srcRect b="0" l="0" r="0" t="0"/>
          <a:stretch/>
        </p:blipFill>
        <p:spPr>
          <a:xfrm>
            <a:off x="8247061" y="2855911"/>
            <a:ext cx="377824" cy="392112"/>
          </a:xfrm>
          <a:prstGeom prst="rect">
            <a:avLst/>
          </a:prstGeom>
          <a:noFill/>
          <a:ln>
            <a:noFill/>
          </a:ln>
        </p:spPr>
      </p:pic>
      <p:pic>
        <p:nvPicPr>
          <p:cNvPr id="37" name="Shape 37"/>
          <p:cNvPicPr preferRelativeResize="0"/>
          <p:nvPr/>
        </p:nvPicPr>
        <p:blipFill rotWithShape="1">
          <a:blip r:embed="rId4">
            <a:alphaModFix/>
          </a:blip>
          <a:srcRect b="0" l="0" r="0" t="0"/>
          <a:stretch/>
        </p:blipFill>
        <p:spPr>
          <a:xfrm>
            <a:off x="8248650" y="4135437"/>
            <a:ext cx="377824" cy="392112"/>
          </a:xfrm>
          <a:prstGeom prst="rect">
            <a:avLst/>
          </a:prstGeom>
          <a:noFill/>
          <a:ln>
            <a:noFill/>
          </a:ln>
        </p:spPr>
      </p:pic>
      <p:pic>
        <p:nvPicPr>
          <p:cNvPr id="38" name="Shape 38"/>
          <p:cNvPicPr preferRelativeResize="0"/>
          <p:nvPr/>
        </p:nvPicPr>
        <p:blipFill rotWithShape="1">
          <a:blip r:embed="rId4">
            <a:alphaModFix/>
          </a:blip>
          <a:srcRect b="0" l="0" r="0" t="0"/>
          <a:stretch/>
        </p:blipFill>
        <p:spPr>
          <a:xfrm>
            <a:off x="8247061" y="4567237"/>
            <a:ext cx="377824" cy="392112"/>
          </a:xfrm>
          <a:prstGeom prst="rect">
            <a:avLst/>
          </a:prstGeom>
          <a:noFill/>
          <a:ln>
            <a:noFill/>
          </a:ln>
        </p:spPr>
      </p:pic>
      <p:sp>
        <p:nvSpPr>
          <p:cNvPr id="39" name="Shape 39"/>
          <p:cNvSpPr txBox="1"/>
          <p:nvPr/>
        </p:nvSpPr>
        <p:spPr>
          <a:xfrm>
            <a:off x="804862" y="2030411"/>
            <a:ext cx="56514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127</a:t>
            </a:r>
          </a:p>
        </p:txBody>
      </p:sp>
      <p:sp>
        <p:nvSpPr>
          <p:cNvPr id="40" name="Shape 40"/>
          <p:cNvSpPr txBox="1"/>
          <p:nvPr/>
        </p:nvSpPr>
        <p:spPr>
          <a:xfrm>
            <a:off x="1062037" y="2473325"/>
            <a:ext cx="31114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6</a:t>
            </a:r>
          </a:p>
        </p:txBody>
      </p:sp>
      <p:sp>
        <p:nvSpPr>
          <p:cNvPr id="41" name="Shape 41"/>
          <p:cNvSpPr txBox="1"/>
          <p:nvPr/>
        </p:nvSpPr>
        <p:spPr>
          <a:xfrm>
            <a:off x="1057275" y="2917825"/>
            <a:ext cx="31114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0</a:t>
            </a:r>
          </a:p>
        </p:txBody>
      </p:sp>
      <p:sp>
        <p:nvSpPr>
          <p:cNvPr id="42" name="Shape 42"/>
          <p:cNvSpPr txBox="1"/>
          <p:nvPr/>
        </p:nvSpPr>
        <p:spPr>
          <a:xfrm>
            <a:off x="917575" y="3344862"/>
            <a:ext cx="438150"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30</a:t>
            </a:r>
          </a:p>
        </p:txBody>
      </p:sp>
      <p:sp>
        <p:nvSpPr>
          <p:cNvPr id="43" name="Shape 43"/>
          <p:cNvSpPr txBox="1"/>
          <p:nvPr/>
        </p:nvSpPr>
        <p:spPr>
          <a:xfrm>
            <a:off x="1050925" y="3779837"/>
            <a:ext cx="31114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8</a:t>
            </a:r>
          </a:p>
        </p:txBody>
      </p:sp>
      <p:sp>
        <p:nvSpPr>
          <p:cNvPr id="44" name="Shape 44"/>
          <p:cNvSpPr txBox="1"/>
          <p:nvPr/>
        </p:nvSpPr>
        <p:spPr>
          <a:xfrm>
            <a:off x="531812" y="4208462"/>
            <a:ext cx="82549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95+85</a:t>
            </a:r>
          </a:p>
        </p:txBody>
      </p:sp>
      <p:sp>
        <p:nvSpPr>
          <p:cNvPr id="45" name="Shape 45"/>
          <p:cNvSpPr txBox="1"/>
          <p:nvPr/>
        </p:nvSpPr>
        <p:spPr>
          <a:xfrm>
            <a:off x="414337" y="4657725"/>
            <a:ext cx="95249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302+56</a:t>
            </a:r>
          </a:p>
        </p:txBody>
      </p:sp>
      <p:sp>
        <p:nvSpPr>
          <p:cNvPr id="46" name="Shape 46"/>
          <p:cNvSpPr txBox="1"/>
          <p:nvPr/>
        </p:nvSpPr>
        <p:spPr>
          <a:xfrm>
            <a:off x="1055687" y="5064125"/>
            <a:ext cx="31114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0</a:t>
            </a:r>
          </a:p>
        </p:txBody>
      </p:sp>
      <p:sp>
        <p:nvSpPr>
          <p:cNvPr id="47" name="Shape 47"/>
          <p:cNvSpPr txBox="1"/>
          <p:nvPr/>
        </p:nvSpPr>
        <p:spPr>
          <a:xfrm>
            <a:off x="547687" y="5500687"/>
            <a:ext cx="82549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76+25</a:t>
            </a:r>
          </a:p>
        </p:txBody>
      </p:sp>
      <p:sp>
        <p:nvSpPr>
          <p:cNvPr id="48" name="Shape 48"/>
          <p:cNvSpPr txBox="1"/>
          <p:nvPr/>
        </p:nvSpPr>
        <p:spPr>
          <a:xfrm>
            <a:off x="266700" y="5851525"/>
            <a:ext cx="2366962" cy="854074"/>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1" i="0" lang="en-US" sz="1400" u="none" cap="none" strike="noStrike">
                <a:solidFill>
                  <a:schemeClr val="dk1"/>
                </a:solidFill>
                <a:latin typeface="Arial"/>
                <a:ea typeface="Arial"/>
                <a:cs typeface="Arial"/>
                <a:sym typeface="Arial"/>
              </a:rPr>
              <a:t>checksum:</a:t>
            </a:r>
          </a:p>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        </a:t>
            </a:r>
            <a:r>
              <a:rPr b="0" i="0" lang="en-US" sz="1800" u="none" cap="none" strike="noStrike">
                <a:solidFill>
                  <a:srgbClr val="CC0000"/>
                </a:solidFill>
                <a:latin typeface="Arial"/>
                <a:ea typeface="Arial"/>
                <a:cs typeface="Arial"/>
                <a:sym typeface="Arial"/>
              </a:rPr>
              <a:t>810</a:t>
            </a:r>
          </a:p>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(what’s missing?)  </a:t>
            </a:r>
          </a:p>
        </p:txBody>
      </p:sp>
      <p:sp>
        <p:nvSpPr>
          <p:cNvPr id="49" name="Shape 49"/>
          <p:cNvSpPr txBox="1"/>
          <p:nvPr/>
        </p:nvSpPr>
        <p:spPr>
          <a:xfrm>
            <a:off x="6745286" y="1635125"/>
            <a:ext cx="1209675" cy="304799"/>
          </a:xfrm>
          <a:prstGeom prst="rect">
            <a:avLst/>
          </a:prstGeom>
          <a:solidFill>
            <a:schemeClr val="lt1"/>
          </a:solid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00CC99"/>
              </a:buClr>
              <a:buSzPct val="25000"/>
              <a:buFont typeface="Arial"/>
              <a:buNone/>
            </a:pPr>
            <a:r>
              <a:rPr b="1" i="0" lang="en-US" sz="1400" u="none" cap="none" strike="noStrike">
                <a:solidFill>
                  <a:srgbClr val="00CC99"/>
                </a:solidFill>
                <a:latin typeface="Arial"/>
                <a:ea typeface="Arial"/>
                <a:cs typeface="Arial"/>
                <a:sym typeface="Arial"/>
              </a:rPr>
              <a:t>whole worm</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116" name="Shape 116"/>
        <p:cNvGrpSpPr/>
        <p:nvPr/>
      </p:nvGrpSpPr>
      <p:grpSpPr>
        <a:xfrm>
          <a:off x="0" y="0"/>
          <a:ext cx="0" cy="0"/>
          <a:chOff x="0" y="0"/>
          <a:chExt cx="0" cy="0"/>
        </a:xfrm>
      </p:grpSpPr>
      <p:pic>
        <p:nvPicPr>
          <p:cNvPr id="117" name="Shape 117"/>
          <p:cNvPicPr preferRelativeResize="0"/>
          <p:nvPr/>
        </p:nvPicPr>
        <p:blipFill rotWithShape="1">
          <a:blip r:embed="rId3">
            <a:alphaModFix/>
          </a:blip>
          <a:srcRect b="0" l="0" r="0" t="0"/>
          <a:stretch/>
        </p:blipFill>
        <p:spPr>
          <a:xfrm>
            <a:off x="0" y="657225"/>
            <a:ext cx="9144000" cy="1173162"/>
          </a:xfrm>
          <a:prstGeom prst="rect">
            <a:avLst/>
          </a:prstGeom>
          <a:noFill/>
          <a:ln>
            <a:noFill/>
          </a:ln>
        </p:spPr>
      </p:pic>
      <p:sp>
        <p:nvSpPr>
          <p:cNvPr id="118" name="Shape 118"/>
          <p:cNvSpPr txBox="1"/>
          <p:nvPr/>
        </p:nvSpPr>
        <p:spPr>
          <a:xfrm>
            <a:off x="4052887" y="230187"/>
            <a:ext cx="4502150"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http://www.wormatlas.org/celllineages.html</a:t>
            </a:r>
          </a:p>
        </p:txBody>
      </p:sp>
      <p:sp>
        <p:nvSpPr>
          <p:cNvPr id="119" name="Shape 119"/>
          <p:cNvSpPr txBox="1"/>
          <p:nvPr/>
        </p:nvSpPr>
        <p:spPr>
          <a:xfrm>
            <a:off x="290512" y="209550"/>
            <a:ext cx="299084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Full cell lineage description:</a:t>
            </a:r>
          </a:p>
        </p:txBody>
      </p:sp>
      <p:pic>
        <p:nvPicPr>
          <p:cNvPr id="120" name="Shape 120"/>
          <p:cNvPicPr preferRelativeResize="0"/>
          <p:nvPr/>
        </p:nvPicPr>
        <p:blipFill rotWithShape="1">
          <a:blip r:embed="rId4">
            <a:alphaModFix/>
          </a:blip>
          <a:srcRect b="0" l="0" r="0" t="0"/>
          <a:stretch/>
        </p:blipFill>
        <p:spPr>
          <a:xfrm>
            <a:off x="3225800" y="1811336"/>
            <a:ext cx="4967286" cy="5046662"/>
          </a:xfrm>
          <a:prstGeom prst="rect">
            <a:avLst/>
          </a:prstGeom>
          <a:noFill/>
          <a:ln>
            <a:noFill/>
          </a:ln>
        </p:spPr>
      </p:pic>
      <p:sp>
        <p:nvSpPr>
          <p:cNvPr id="121" name="Shape 121"/>
          <p:cNvSpPr txBox="1"/>
          <p:nvPr/>
        </p:nvSpPr>
        <p:spPr>
          <a:xfrm>
            <a:off x="250825" y="1900236"/>
            <a:ext cx="280034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Small fragment (example)</a:t>
            </a:r>
          </a:p>
        </p:txBody>
      </p:sp>
      <p:sp>
        <p:nvSpPr>
          <p:cNvPr id="122" name="Shape 122"/>
          <p:cNvSpPr txBox="1"/>
          <p:nvPr/>
        </p:nvSpPr>
        <p:spPr>
          <a:xfrm>
            <a:off x="7180261" y="3443287"/>
            <a:ext cx="1822449"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CC0000"/>
              </a:buClr>
              <a:buSzPct val="25000"/>
              <a:buFont typeface="Arial"/>
              <a:buNone/>
            </a:pPr>
            <a:r>
              <a:rPr b="0" i="0" lang="en-US" sz="1800" u="none" cap="none" strike="noStrike">
                <a:solidFill>
                  <a:srgbClr val="CC0000"/>
                </a:solidFill>
                <a:latin typeface="Arial"/>
                <a:ea typeface="Arial"/>
                <a:cs typeface="Arial"/>
                <a:sym typeface="Arial"/>
              </a:rPr>
              <a:t>cell group (type)</a:t>
            </a:r>
          </a:p>
        </p:txBody>
      </p:sp>
      <p:cxnSp>
        <p:nvCxnSpPr>
          <p:cNvPr id="123" name="Shape 123"/>
          <p:cNvCxnSpPr/>
          <p:nvPr/>
        </p:nvCxnSpPr>
        <p:spPr>
          <a:xfrm rot="10800000">
            <a:off x="7304087" y="2938461"/>
            <a:ext cx="642936" cy="544511"/>
          </a:xfrm>
          <a:prstGeom prst="straightConnector1">
            <a:avLst/>
          </a:prstGeom>
          <a:noFill/>
          <a:ln cap="flat" cmpd="sng" w="9525">
            <a:solidFill>
              <a:srgbClr val="CC0000"/>
            </a:solidFill>
            <a:prstDash val="solid"/>
            <a:miter/>
            <a:headEnd len="med" w="med" type="none"/>
            <a:tailEnd len="lg" w="lg" type="triangle"/>
          </a:ln>
        </p:spPr>
      </p:cxnSp>
      <p:sp>
        <p:nvSpPr>
          <p:cNvPr id="124" name="Shape 124"/>
          <p:cNvSpPr txBox="1"/>
          <p:nvPr/>
        </p:nvSpPr>
        <p:spPr>
          <a:xfrm>
            <a:off x="7053261" y="1704975"/>
            <a:ext cx="1731962" cy="30479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0000CC"/>
              </a:buClr>
              <a:buSzPct val="25000"/>
              <a:buFont typeface="Arial"/>
              <a:buNone/>
            </a:pPr>
            <a:r>
              <a:rPr b="0" i="0" lang="en-US" sz="1400" u="none" cap="none" strike="noStrike">
                <a:solidFill>
                  <a:srgbClr val="0000CC"/>
                </a:solidFill>
                <a:latin typeface="Arial"/>
                <a:ea typeface="Arial"/>
                <a:cs typeface="Arial"/>
                <a:sym typeface="Arial"/>
              </a:rPr>
              <a:t>individual cell name</a:t>
            </a:r>
          </a:p>
        </p:txBody>
      </p:sp>
      <p:cxnSp>
        <p:nvCxnSpPr>
          <p:cNvPr id="125" name="Shape 125"/>
          <p:cNvCxnSpPr/>
          <p:nvPr/>
        </p:nvCxnSpPr>
        <p:spPr>
          <a:xfrm flipH="1">
            <a:off x="7891461" y="3784600"/>
            <a:ext cx="85724" cy="2209799"/>
          </a:xfrm>
          <a:prstGeom prst="straightConnector1">
            <a:avLst/>
          </a:prstGeom>
          <a:noFill/>
          <a:ln cap="flat" cmpd="sng" w="9525">
            <a:solidFill>
              <a:srgbClr val="CC0000"/>
            </a:solidFill>
            <a:prstDash val="solid"/>
            <a:miter/>
            <a:headEnd len="med" w="med" type="none"/>
            <a:tailEnd len="lg" w="lg" type="triangle"/>
          </a:ln>
        </p:spPr>
      </p:cxnSp>
      <p:cxnSp>
        <p:nvCxnSpPr>
          <p:cNvPr id="126" name="Shape 126"/>
          <p:cNvCxnSpPr/>
          <p:nvPr/>
        </p:nvCxnSpPr>
        <p:spPr>
          <a:xfrm flipH="1">
            <a:off x="7345361" y="3765550"/>
            <a:ext cx="523874" cy="457200"/>
          </a:xfrm>
          <a:prstGeom prst="straightConnector1">
            <a:avLst/>
          </a:prstGeom>
          <a:noFill/>
          <a:ln cap="flat" cmpd="sng" w="9525">
            <a:solidFill>
              <a:srgbClr val="CC0000"/>
            </a:solidFill>
            <a:prstDash val="solid"/>
            <a:miter/>
            <a:headEnd len="med" w="med" type="none"/>
            <a:tailEnd len="lg" w="lg" type="triangle"/>
          </a:ln>
        </p:spPr>
      </p:cxnSp>
      <p:cxnSp>
        <p:nvCxnSpPr>
          <p:cNvPr id="127" name="Shape 127"/>
          <p:cNvCxnSpPr/>
          <p:nvPr/>
        </p:nvCxnSpPr>
        <p:spPr>
          <a:xfrm flipH="1">
            <a:off x="6637336" y="1978025"/>
            <a:ext cx="860425" cy="338136"/>
          </a:xfrm>
          <a:prstGeom prst="straightConnector1">
            <a:avLst/>
          </a:prstGeom>
          <a:noFill/>
          <a:ln cap="flat" cmpd="sng" w="9525">
            <a:solidFill>
              <a:srgbClr val="0000CC"/>
            </a:solidFill>
            <a:prstDash val="solid"/>
            <a:miter/>
            <a:headEnd len="med" w="med" type="none"/>
            <a:tailEnd len="lg" w="lg" type="triangle"/>
          </a:ln>
        </p:spPr>
      </p:cxnSp>
      <p:cxnSp>
        <p:nvCxnSpPr>
          <p:cNvPr id="128" name="Shape 128"/>
          <p:cNvCxnSpPr/>
          <p:nvPr/>
        </p:nvCxnSpPr>
        <p:spPr>
          <a:xfrm flipH="1">
            <a:off x="6570661" y="1987550"/>
            <a:ext cx="1022349" cy="1611312"/>
          </a:xfrm>
          <a:prstGeom prst="straightConnector1">
            <a:avLst/>
          </a:prstGeom>
          <a:noFill/>
          <a:ln cap="flat" cmpd="sng" w="9525">
            <a:solidFill>
              <a:srgbClr val="0000CC"/>
            </a:solidFill>
            <a:prstDash val="solid"/>
            <a:miter/>
            <a:headEnd len="med" w="med" type="none"/>
            <a:tailEnd len="lg" w="lg"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3" name="Shape 53"/>
        <p:cNvGrpSpPr/>
        <p:nvPr/>
      </p:nvGrpSpPr>
      <p:grpSpPr>
        <a:xfrm>
          <a:off x="0" y="0"/>
          <a:ext cx="0" cy="0"/>
          <a:chOff x="0" y="0"/>
          <a:chExt cx="0" cy="0"/>
        </a:xfrm>
      </p:grpSpPr>
      <p:pic>
        <p:nvPicPr>
          <p:cNvPr id="54" name="Shape 54"/>
          <p:cNvPicPr preferRelativeResize="0"/>
          <p:nvPr/>
        </p:nvPicPr>
        <p:blipFill rotWithShape="1">
          <a:blip r:embed="rId3">
            <a:alphaModFix/>
          </a:blip>
          <a:srcRect b="0" l="0" r="0" t="0"/>
          <a:stretch/>
        </p:blipFill>
        <p:spPr>
          <a:xfrm>
            <a:off x="0" y="1722436"/>
            <a:ext cx="4932362" cy="3535362"/>
          </a:xfrm>
          <a:prstGeom prst="rect">
            <a:avLst/>
          </a:prstGeom>
          <a:noFill/>
          <a:ln>
            <a:noFill/>
          </a:ln>
        </p:spPr>
      </p:pic>
      <p:pic>
        <p:nvPicPr>
          <p:cNvPr id="55" name="Shape 55"/>
          <p:cNvPicPr preferRelativeResize="0"/>
          <p:nvPr/>
        </p:nvPicPr>
        <p:blipFill rotWithShape="1">
          <a:blip r:embed="rId4">
            <a:alphaModFix/>
          </a:blip>
          <a:srcRect b="0" l="52125" r="0" t="0"/>
          <a:stretch/>
        </p:blipFill>
        <p:spPr>
          <a:xfrm>
            <a:off x="5087937" y="1852611"/>
            <a:ext cx="4056061" cy="3144837"/>
          </a:xfrm>
          <a:prstGeom prst="rect">
            <a:avLst/>
          </a:prstGeom>
          <a:noFill/>
          <a:ln>
            <a:noFill/>
          </a:ln>
        </p:spPr>
      </p:pic>
      <p:sp>
        <p:nvSpPr>
          <p:cNvPr id="56" name="Shape 56"/>
          <p:cNvSpPr txBox="1"/>
          <p:nvPr/>
        </p:nvSpPr>
        <p:spPr>
          <a:xfrm>
            <a:off x="0" y="49211"/>
            <a:ext cx="9144000" cy="1558924"/>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600" u="none" cap="none" strike="noStrike">
                <a:solidFill>
                  <a:schemeClr val="dk1"/>
                </a:solidFill>
                <a:latin typeface="Arial"/>
                <a:ea typeface="Arial"/>
                <a:cs typeface="Arial"/>
                <a:sym typeface="Arial"/>
              </a:rPr>
              <a:t>The outer surface of the animal is covered by a tough, but flexible, extracellular cuticle. This cuticle protects the animal from the environment, maintains body shape, and permits motility by acting as an external skeleton. The cuticle is secreted by the epithelial cells covering the body (hypodermis, seam cells) and by interfacial cells lining the four major openings to the exterior. The cuticle surface is covered with a surface coat (glycocalyx) that is thought to be secreted by gland cells (the excretory cell, pharyngeal gland cells, or the amphid and phasmid support cells) </a:t>
            </a:r>
          </a:p>
        </p:txBody>
      </p:sp>
      <p:sp>
        <p:nvSpPr>
          <p:cNvPr id="57" name="Shape 57"/>
          <p:cNvSpPr txBox="1"/>
          <p:nvPr/>
        </p:nvSpPr>
        <p:spPr>
          <a:xfrm>
            <a:off x="77786" y="5545137"/>
            <a:ext cx="9066211" cy="1190624"/>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The elasticity of the cuticle and the animal's </a:t>
            </a:r>
            <a:r>
              <a:rPr b="0" i="0" lang="en-US" sz="1800" u="none" cap="none" strike="noStrike">
                <a:solidFill>
                  <a:srgbClr val="0000CC"/>
                </a:solidFill>
                <a:latin typeface="Arial"/>
                <a:ea typeface="Arial"/>
                <a:cs typeface="Arial"/>
                <a:sym typeface="Arial"/>
              </a:rPr>
              <a:t>high</a:t>
            </a:r>
            <a:r>
              <a:rPr b="0" i="0" lang="en-US" sz="1800" u="none" cap="none" strike="noStrike">
                <a:solidFill>
                  <a:schemeClr val="dk1"/>
                </a:solidFill>
                <a:latin typeface="Arial"/>
                <a:ea typeface="Arial"/>
                <a:cs typeface="Arial"/>
                <a:sym typeface="Arial"/>
              </a:rPr>
              <a:t> </a:t>
            </a:r>
            <a:r>
              <a:rPr b="0" i="0" lang="en-US" sz="1800" u="none" cap="none" strike="noStrike">
                <a:solidFill>
                  <a:srgbClr val="0000CC"/>
                </a:solidFill>
                <a:latin typeface="Arial"/>
                <a:ea typeface="Arial"/>
                <a:cs typeface="Arial"/>
                <a:sym typeface="Arial"/>
              </a:rPr>
              <a:t>internal hydrostatic pressure</a:t>
            </a:r>
            <a:r>
              <a:rPr b="0" i="0" lang="en-US" sz="1800" u="none" cap="none" strike="noStrike">
                <a:solidFill>
                  <a:schemeClr val="dk1"/>
                </a:solidFill>
                <a:latin typeface="Arial"/>
                <a:ea typeface="Arial"/>
                <a:cs typeface="Arial"/>
                <a:sym typeface="Arial"/>
              </a:rPr>
              <a:t> provide the restorative force that allows the animal to straighten after contracting muscles on one side of the body (like a water-filled balloon). The cuticle is a highly complex extracellular structure, presumably due to the many functions it must perform. </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61" name="Shape 61"/>
        <p:cNvGrpSpPr/>
        <p:nvPr/>
      </p:nvGrpSpPr>
      <p:grpSpPr>
        <a:xfrm>
          <a:off x="0" y="0"/>
          <a:ext cx="0" cy="0"/>
          <a:chOff x="0" y="0"/>
          <a:chExt cx="0" cy="0"/>
        </a:xfrm>
      </p:grpSpPr>
      <p:sp>
        <p:nvSpPr>
          <p:cNvPr id="62" name="Shape 62"/>
          <p:cNvSpPr txBox="1"/>
          <p:nvPr/>
        </p:nvSpPr>
        <p:spPr>
          <a:xfrm>
            <a:off x="2335211" y="155575"/>
            <a:ext cx="3651250"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rgbClr val="CC0000"/>
              </a:buClr>
              <a:buSzPct val="25000"/>
              <a:buFont typeface="Arial"/>
              <a:buNone/>
            </a:pPr>
            <a:r>
              <a:rPr b="0" i="0" lang="en-US" sz="1800" u="none" cap="none" strike="noStrike">
                <a:solidFill>
                  <a:srgbClr val="CC0000"/>
                </a:solidFill>
                <a:latin typeface="Arial"/>
                <a:ea typeface="Arial"/>
                <a:cs typeface="Arial"/>
                <a:sym typeface="Arial"/>
              </a:rPr>
              <a:t>The complexity of just the head tip</a:t>
            </a:r>
          </a:p>
        </p:txBody>
      </p:sp>
      <p:sp>
        <p:nvSpPr>
          <p:cNvPr id="63" name="Shape 63"/>
          <p:cNvSpPr txBox="1"/>
          <p:nvPr/>
        </p:nvSpPr>
        <p:spPr>
          <a:xfrm>
            <a:off x="200025" y="665162"/>
            <a:ext cx="8510586" cy="1006474"/>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600" u="none" cap="none" strike="noStrike">
                <a:solidFill>
                  <a:schemeClr val="dk1"/>
                </a:solidFill>
                <a:latin typeface="Arial"/>
                <a:ea typeface="Arial"/>
                <a:cs typeface="Arial"/>
                <a:sym typeface="Arial"/>
              </a:rPr>
              <a:t>All of the cells found in the </a:t>
            </a:r>
            <a:r>
              <a:rPr b="0" i="0" lang="en-US" sz="1600" u="none" cap="none" strike="noStrike">
                <a:solidFill>
                  <a:srgbClr val="0000CC"/>
                </a:solidFill>
                <a:latin typeface="Arial"/>
                <a:ea typeface="Arial"/>
                <a:cs typeface="Arial"/>
                <a:sym typeface="Arial"/>
              </a:rPr>
              <a:t>anterior 10 μm of </a:t>
            </a:r>
            <a:r>
              <a:rPr b="0" i="1" lang="en-US" sz="1600" u="none" cap="none" strike="noStrike">
                <a:solidFill>
                  <a:srgbClr val="0000CC"/>
                </a:solidFill>
                <a:latin typeface="Arial"/>
                <a:ea typeface="Arial"/>
                <a:cs typeface="Arial"/>
                <a:sym typeface="Arial"/>
              </a:rPr>
              <a:t>C. elegans'</a:t>
            </a:r>
            <a:r>
              <a:rPr b="0" i="0" lang="en-US" sz="1600" u="none" cap="none" strike="noStrike">
                <a:solidFill>
                  <a:srgbClr val="0000CC"/>
                </a:solidFill>
                <a:latin typeface="Arial"/>
                <a:ea typeface="Arial"/>
                <a:cs typeface="Arial"/>
                <a:sym typeface="Arial"/>
              </a:rPr>
              <a:t> head</a:t>
            </a:r>
            <a:r>
              <a:rPr b="0" i="0" lang="en-US" sz="1600" u="none" cap="none" strike="noStrike">
                <a:solidFill>
                  <a:schemeClr val="dk1"/>
                </a:solidFill>
                <a:latin typeface="Arial"/>
                <a:ea typeface="Arial"/>
                <a:cs typeface="Arial"/>
                <a:sym typeface="Arial"/>
              </a:rPr>
              <a:t> (1/100 part of 1 mm worm) are summarized in table. </a:t>
            </a:r>
            <a:r>
              <a:rPr b="0" i="0" lang="en-US" sz="1400" u="none" cap="none" strike="noStrike">
                <a:solidFill>
                  <a:schemeClr val="dk1"/>
                </a:solidFill>
                <a:latin typeface="Arial"/>
                <a:ea typeface="Arial"/>
                <a:cs typeface="Arial"/>
                <a:sym typeface="Arial"/>
              </a:rPr>
              <a:t>The non-neuronal cells were identified easily by their positions and morphology. The neurons were identified by synaptic connections in the central nervous system. Most of the neurons can also be recognized just by the fine structure of their anterior terminals. </a:t>
            </a:r>
          </a:p>
        </p:txBody>
      </p:sp>
      <p:graphicFrame>
        <p:nvGraphicFramePr>
          <p:cNvPr id="64" name="Shape 64"/>
          <p:cNvGraphicFramePr/>
          <p:nvPr/>
        </p:nvGraphicFramePr>
        <p:xfrm>
          <a:off x="203200" y="3190875"/>
          <a:ext cx="3000000" cy="3000000"/>
        </p:xfrm>
        <a:graphic>
          <a:graphicData uri="http://schemas.openxmlformats.org/drawingml/2006/table">
            <a:tbl>
              <a:tblPr>
                <a:noFill/>
                <a:tableStyleId>{A9C2F268-12D7-4C6B-9C6F-71FFC83DC2C9}</a:tableStyleId>
              </a:tblPr>
              <a:tblGrid>
                <a:gridCol w="1593850"/>
                <a:gridCol w="1111250"/>
              </a:tblGrid>
              <a:tr h="366700">
                <a:tc>
                  <a:txBody>
                    <a:bodyPr>
                      <a:noAutofit/>
                    </a:bodyPr>
                    <a:lstStyle/>
                    <a:p>
                      <a:pPr indent="0" lvl="0" marL="0" marR="0" rtl="0" algn="l">
                        <a:lnSpc>
                          <a:spcPct val="100000"/>
                        </a:lnSpc>
                        <a:spcBef>
                          <a:spcPts val="0"/>
                        </a:spcBef>
                        <a:spcAft>
                          <a:spcPts val="0"/>
                        </a:spcAft>
                        <a:buClr>
                          <a:schemeClr val="dk1"/>
                        </a:buClr>
                        <a:buSzPct val="25000"/>
                        <a:buFont typeface="Arial"/>
                        <a:buNone/>
                      </a:pPr>
                      <a:r>
                        <a:rPr b="1" i="0" lang="en-US" sz="1800" u="none" cap="none" strike="noStrike">
                          <a:solidFill>
                            <a:schemeClr val="dk1"/>
                          </a:solidFill>
                          <a:latin typeface="Arial"/>
                          <a:ea typeface="Arial"/>
                          <a:cs typeface="Arial"/>
                          <a:sym typeface="Arial"/>
                        </a:rPr>
                        <a:t>Cell type</a:t>
                      </a:r>
                      <a:r>
                        <a:rPr b="0" i="0" lang="en-US" sz="1800" u="none" cap="none" strike="noStrike">
                          <a:solidFill>
                            <a:schemeClr val="dk1"/>
                          </a:solidFill>
                          <a:latin typeface="Arial"/>
                          <a:ea typeface="Arial"/>
                          <a:cs typeface="Arial"/>
                          <a:sym typeface="Arial"/>
                        </a:rPr>
                        <a:t>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1" i="0" lang="en-US" sz="1800" u="none" cap="none" strike="noStrike">
                          <a:solidFill>
                            <a:schemeClr val="dk1"/>
                          </a:solidFill>
                          <a:latin typeface="Arial"/>
                          <a:ea typeface="Arial"/>
                          <a:cs typeface="Arial"/>
                          <a:sym typeface="Arial"/>
                        </a:rPr>
                        <a:t>Number</a:t>
                      </a:r>
                      <a:r>
                        <a:rPr b="0" i="0" lang="en-US" sz="1800" u="none" cap="none" strike="noStrike">
                          <a:solidFill>
                            <a:schemeClr val="dk1"/>
                          </a:solidFill>
                          <a:latin typeface="Arial"/>
                          <a:ea typeface="Arial"/>
                          <a:cs typeface="Arial"/>
                          <a:sym typeface="Arial"/>
                        </a:rPr>
                        <a:t>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366700">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Muscle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8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366700">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Hypodermal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8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915975">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Labial</a:t>
                      </a:r>
                      <a:br>
                        <a:rPr b="0" i="0" lang="en-US" sz="1800" u="none" cap="none" strike="noStrike">
                          <a:solidFill>
                            <a:schemeClr val="dk1"/>
                          </a:solidFill>
                          <a:latin typeface="Arial"/>
                          <a:ea typeface="Arial"/>
                          <a:cs typeface="Arial"/>
                          <a:sym typeface="Arial"/>
                        </a:rPr>
                      </a:br>
                      <a:r>
                        <a:rPr b="0" i="0" lang="en-US" sz="1800" u="none" cap="none" strike="noStrike">
                          <a:solidFill>
                            <a:schemeClr val="dk1"/>
                          </a:solidFill>
                          <a:latin typeface="Arial"/>
                          <a:ea typeface="Arial"/>
                          <a:cs typeface="Arial"/>
                          <a:sym typeface="Arial"/>
                        </a:rPr>
                        <a:t>     Epidermal </a:t>
                      </a:r>
                      <a:br>
                        <a:rPr b="0" i="0" lang="en-US" sz="1800" u="none" cap="none" strike="noStrike">
                          <a:solidFill>
                            <a:schemeClr val="dk1"/>
                          </a:solidFill>
                          <a:latin typeface="Arial"/>
                          <a:ea typeface="Arial"/>
                          <a:cs typeface="Arial"/>
                          <a:sym typeface="Arial"/>
                        </a:rPr>
                      </a:br>
                      <a:r>
                        <a:rPr b="0" i="0" lang="en-US" sz="1800" u="none" cap="none" strike="noStrike">
                          <a:solidFill>
                            <a:schemeClr val="dk1"/>
                          </a:solidFill>
                          <a:latin typeface="Arial"/>
                          <a:ea typeface="Arial"/>
                          <a:cs typeface="Arial"/>
                          <a:sym typeface="Arial"/>
                        </a:rPr>
                        <a:t>     Arcade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br>
                        <a:rPr b="0" i="0" lang="en-US" sz="1800" u="none" cap="none" strike="noStrike">
                          <a:solidFill>
                            <a:schemeClr val="dk1"/>
                          </a:solidFill>
                          <a:latin typeface="Arial"/>
                          <a:ea typeface="Arial"/>
                          <a:cs typeface="Arial"/>
                          <a:sym typeface="Arial"/>
                        </a:rPr>
                      </a:br>
                      <a:r>
                        <a:rPr b="0" i="0" lang="en-US" sz="1800" u="none" cap="none" strike="noStrike">
                          <a:solidFill>
                            <a:schemeClr val="dk1"/>
                          </a:solidFill>
                          <a:latin typeface="Arial"/>
                          <a:ea typeface="Arial"/>
                          <a:cs typeface="Arial"/>
                          <a:sym typeface="Arial"/>
                        </a:rPr>
                        <a:t>6</a:t>
                      </a:r>
                      <a:br>
                        <a:rPr b="0" i="0" lang="en-US" sz="1800" u="none" cap="none" strike="noStrike">
                          <a:solidFill>
                            <a:schemeClr val="dk1"/>
                          </a:solidFill>
                          <a:latin typeface="Arial"/>
                          <a:ea typeface="Arial"/>
                          <a:cs typeface="Arial"/>
                          <a:sym typeface="Arial"/>
                        </a:rPr>
                      </a:br>
                      <a:r>
                        <a:rPr b="0" i="0" lang="en-US" sz="1800" u="none" cap="none" strike="noStrike">
                          <a:solidFill>
                            <a:schemeClr val="dk1"/>
                          </a:solidFill>
                          <a:latin typeface="Arial"/>
                          <a:ea typeface="Arial"/>
                          <a:cs typeface="Arial"/>
                          <a:sym typeface="Arial"/>
                        </a:rPr>
                        <a:t>9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366700">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Sheath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18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366700">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Socket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18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366700">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Neuron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58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366700">
                <a:tc>
                  <a:txBody>
                    <a:bodyPr>
                      <a:noAutofit/>
                    </a:bodyPr>
                    <a:lstStyle/>
                    <a:p>
                      <a:pPr indent="0" lvl="0" marL="0" marR="0" rtl="0" algn="l">
                        <a:lnSpc>
                          <a:spcPct val="100000"/>
                        </a:lnSpc>
                        <a:spcBef>
                          <a:spcPts val="0"/>
                        </a:spcBef>
                        <a:spcAft>
                          <a:spcPts val="0"/>
                        </a:spcAft>
                        <a:buClr>
                          <a:srgbClr val="CC0000"/>
                        </a:buClr>
                        <a:buSzPct val="25000"/>
                        <a:buFont typeface="Arial"/>
                        <a:buNone/>
                      </a:pPr>
                      <a:r>
                        <a:rPr b="0" i="0" lang="en-US" sz="1800" u="none" cap="none" strike="noStrike">
                          <a:solidFill>
                            <a:srgbClr val="CC0000"/>
                          </a:solidFill>
                          <a:latin typeface="Arial"/>
                          <a:ea typeface="Arial"/>
                          <a:cs typeface="Arial"/>
                          <a:sym typeface="Arial"/>
                        </a:rPr>
                        <a:t>Total cells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rgbClr val="CC0000"/>
                        </a:buClr>
                        <a:buSzPct val="25000"/>
                        <a:buFont typeface="Arial"/>
                        <a:buNone/>
                      </a:pPr>
                      <a:r>
                        <a:rPr b="0" i="0" lang="en-US" sz="1800" u="none" cap="none" strike="noStrike">
                          <a:solidFill>
                            <a:srgbClr val="CC0000"/>
                          </a:solidFill>
                          <a:latin typeface="Arial"/>
                          <a:ea typeface="Arial"/>
                          <a:cs typeface="Arial"/>
                          <a:sym typeface="Arial"/>
                        </a:rPr>
                        <a:t>125 </a:t>
                      </a:r>
                    </a:p>
                  </a:txBody>
                  <a:tcPr marT="0" marB="0" marR="0" marL="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bl>
          </a:graphicData>
        </a:graphic>
      </p:graphicFrame>
      <p:pic>
        <p:nvPicPr>
          <p:cNvPr id="65" name="Shape 65"/>
          <p:cNvPicPr preferRelativeResize="0"/>
          <p:nvPr/>
        </p:nvPicPr>
        <p:blipFill rotWithShape="1">
          <a:blip r:embed="rId3">
            <a:alphaModFix/>
          </a:blip>
          <a:srcRect b="0" l="0" r="0" t="0"/>
          <a:stretch/>
        </p:blipFill>
        <p:spPr>
          <a:xfrm>
            <a:off x="273050" y="1812925"/>
            <a:ext cx="8526462" cy="739775"/>
          </a:xfrm>
          <a:prstGeom prst="rect">
            <a:avLst/>
          </a:prstGeom>
          <a:noFill/>
          <a:ln>
            <a:noFill/>
          </a:ln>
        </p:spPr>
      </p:pic>
      <p:sp>
        <p:nvSpPr>
          <p:cNvPr id="66" name="Shape 66"/>
          <p:cNvSpPr/>
          <p:nvPr/>
        </p:nvSpPr>
        <p:spPr>
          <a:xfrm>
            <a:off x="403225" y="1774825"/>
            <a:ext cx="8218487" cy="750887"/>
          </a:xfrm>
          <a:prstGeom prst="rect">
            <a:avLst/>
          </a:prstGeom>
          <a:noFill/>
          <a:ln cap="flat" cmpd="sng" w="9525">
            <a:solidFill>
              <a:srgbClr val="00FF00"/>
            </a:solidFill>
            <a:prstDash val="solid"/>
            <a:miter/>
            <a:headEnd len="med" w="med" type="none"/>
            <a:tailEnd len="med" w="med" type="none"/>
          </a:ln>
        </p:spPr>
        <p:txBody>
          <a:bodyPr anchorCtr="0" anchor="ctr"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67" name="Shape 67"/>
          <p:cNvSpPr/>
          <p:nvPr/>
        </p:nvSpPr>
        <p:spPr>
          <a:xfrm>
            <a:off x="419100" y="1779586"/>
            <a:ext cx="79375" cy="750887"/>
          </a:xfrm>
          <a:prstGeom prst="rect">
            <a:avLst/>
          </a:prstGeom>
          <a:solidFill>
            <a:srgbClr val="99CCFF">
              <a:alpha val="41960"/>
            </a:srgbClr>
          </a:solidFill>
          <a:ln cap="flat" cmpd="sng" w="9525">
            <a:solidFill>
              <a:srgbClr val="0000FF"/>
            </a:solidFill>
            <a:prstDash val="solid"/>
            <a:miter/>
            <a:headEnd len="med" w="med" type="none"/>
            <a:tailEnd len="med" w="med" type="none"/>
          </a:ln>
        </p:spPr>
        <p:txBody>
          <a:bodyPr anchorCtr="0" anchor="ctr"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cxnSp>
        <p:nvCxnSpPr>
          <p:cNvPr id="68" name="Shape 68"/>
          <p:cNvCxnSpPr/>
          <p:nvPr/>
        </p:nvCxnSpPr>
        <p:spPr>
          <a:xfrm flipH="1">
            <a:off x="217487" y="2503486"/>
            <a:ext cx="207961" cy="719136"/>
          </a:xfrm>
          <a:prstGeom prst="straightConnector1">
            <a:avLst/>
          </a:prstGeom>
          <a:noFill/>
          <a:ln cap="flat" cmpd="sng" w="9525">
            <a:solidFill>
              <a:srgbClr val="0000FF"/>
            </a:solidFill>
            <a:prstDash val="solid"/>
            <a:miter/>
            <a:headEnd len="med" w="med" type="none"/>
            <a:tailEnd len="lg" w="lg" type="triangle"/>
          </a:ln>
        </p:spPr>
      </p:cxnSp>
      <p:cxnSp>
        <p:nvCxnSpPr>
          <p:cNvPr id="69" name="Shape 69"/>
          <p:cNvCxnSpPr/>
          <p:nvPr/>
        </p:nvCxnSpPr>
        <p:spPr>
          <a:xfrm>
            <a:off x="490537" y="2514600"/>
            <a:ext cx="2416175" cy="674687"/>
          </a:xfrm>
          <a:prstGeom prst="straightConnector1">
            <a:avLst/>
          </a:prstGeom>
          <a:noFill/>
          <a:ln cap="flat" cmpd="sng" w="9525">
            <a:solidFill>
              <a:srgbClr val="0000FF"/>
            </a:solidFill>
            <a:prstDash val="solid"/>
            <a:miter/>
            <a:headEnd len="med" w="med" type="none"/>
            <a:tailEnd len="lg" w="lg" type="triangle"/>
          </a:ln>
        </p:spPr>
      </p:cxnSp>
      <p:pic>
        <p:nvPicPr>
          <p:cNvPr id="70" name="Shape 70"/>
          <p:cNvPicPr preferRelativeResize="0"/>
          <p:nvPr/>
        </p:nvPicPr>
        <p:blipFill rotWithShape="1">
          <a:blip r:embed="rId4">
            <a:alphaModFix/>
          </a:blip>
          <a:srcRect b="0" l="0" r="0" t="0"/>
          <a:stretch/>
        </p:blipFill>
        <p:spPr>
          <a:xfrm>
            <a:off x="3530600" y="2590800"/>
            <a:ext cx="4459286" cy="4267199"/>
          </a:xfrm>
          <a:prstGeom prst="rect">
            <a:avLst/>
          </a:prstGeom>
          <a:noFill/>
          <a:ln>
            <a:noFill/>
          </a:ln>
        </p:spPr>
      </p:pic>
      <p:sp>
        <p:nvSpPr>
          <p:cNvPr id="71" name="Shape 71"/>
          <p:cNvSpPr/>
          <p:nvPr/>
        </p:nvSpPr>
        <p:spPr>
          <a:xfrm>
            <a:off x="501650" y="2514600"/>
            <a:ext cx="3429000" cy="750887"/>
          </a:xfrm>
          <a:custGeom>
            <a:pathLst>
              <a:path extrusionOk="0" h="473" w="2160">
                <a:moveTo>
                  <a:pt x="0" y="0"/>
                </a:moveTo>
                <a:lnTo>
                  <a:pt x="0" y="130"/>
                </a:lnTo>
                <a:lnTo>
                  <a:pt x="1577" y="130"/>
                </a:lnTo>
                <a:lnTo>
                  <a:pt x="2160" y="473"/>
                </a:lnTo>
              </a:path>
            </a:pathLst>
          </a:custGeom>
          <a:noFill/>
          <a:ln cap="flat" cmpd="sng" w="9525">
            <a:solidFill>
              <a:schemeClr val="dk1"/>
            </a:solidFill>
            <a:prstDash val="solid"/>
            <a:miter/>
            <a:headEnd len="med" w="med" type="none"/>
            <a:tailEnd len="lg" w="lg" type="triangle"/>
          </a:ln>
        </p:spPr>
        <p:txBody>
          <a:bodyPr anchorCtr="0" anchor="t"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72" name="Shape 72"/>
          <p:cNvSpPr txBox="1"/>
          <p:nvPr/>
        </p:nvSpPr>
        <p:spPr>
          <a:xfrm>
            <a:off x="7666036" y="2714625"/>
            <a:ext cx="1350961" cy="942975"/>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1" i="0" lang="en-US" sz="1400" u="none" cap="none" strike="noStrike">
                <a:solidFill>
                  <a:schemeClr val="dk1"/>
                </a:solidFill>
                <a:latin typeface="Arial"/>
                <a:ea typeface="Arial"/>
                <a:cs typeface="Arial"/>
                <a:sym typeface="Arial"/>
              </a:rPr>
              <a:t>Slidable Worm - WormViewer</a:t>
            </a:r>
            <a:r>
              <a:rPr b="0" i="0" lang="en-US" sz="1400" u="none" cap="none" strike="noStrike">
                <a:solidFill>
                  <a:schemeClr val="dk1"/>
                </a:solidFill>
                <a:latin typeface="Arial"/>
                <a:ea typeface="Arial"/>
                <a:cs typeface="Arial"/>
                <a:sym typeface="Arial"/>
              </a:rPr>
              <a:t> </a:t>
            </a:r>
          </a:p>
          <a:p>
            <a:pPr indent="0" lvl="0" marL="0" marR="0" rtl="0" algn="l">
              <a:lnSpc>
                <a:spcPct val="100000"/>
              </a:lnSpc>
              <a:spcBef>
                <a:spcPts val="0"/>
              </a:spcBef>
              <a:spcAft>
                <a:spcPts val="0"/>
              </a:spcAft>
              <a:buClr>
                <a:schemeClr val="dk1"/>
              </a:buClr>
              <a:buSzPct val="25000"/>
              <a:buFont typeface="Arial"/>
              <a:buNone/>
            </a:pPr>
            <a:r>
              <a:rPr b="0" i="0" lang="en-US" sz="1400" u="none" cap="none" strike="noStrike">
                <a:solidFill>
                  <a:schemeClr val="dk1"/>
                </a:solidFill>
                <a:latin typeface="Arial"/>
                <a:ea typeface="Arial"/>
                <a:cs typeface="Arial"/>
                <a:sym typeface="Arial"/>
              </a:rPr>
              <a:t>Slice #</a:t>
            </a:r>
            <a:r>
              <a:rPr b="0" i="0" lang="en-US" sz="1400" u="none" cap="none" strike="noStrike">
                <a:solidFill>
                  <a:srgbClr val="CC0000"/>
                </a:solidFill>
                <a:latin typeface="Arial"/>
                <a:ea typeface="Arial"/>
                <a:cs typeface="Arial"/>
                <a:sym typeface="Arial"/>
              </a:rPr>
              <a:t>8</a:t>
            </a:r>
            <a:r>
              <a:rPr b="0" i="0" lang="en-US" sz="1400" u="none" cap="none" strike="noStrike">
                <a:solidFill>
                  <a:schemeClr val="dk1"/>
                </a:solidFill>
                <a:latin typeface="Arial"/>
                <a:ea typeface="Arial"/>
                <a:cs typeface="Arial"/>
                <a:sym typeface="Arial"/>
              </a:rPr>
              <a:t>/798</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76" name="Shape 76"/>
        <p:cNvGrpSpPr/>
        <p:nvPr/>
      </p:nvGrpSpPr>
      <p:grpSpPr>
        <a:xfrm>
          <a:off x="0" y="0"/>
          <a:ext cx="0" cy="0"/>
          <a:chOff x="0" y="0"/>
          <a:chExt cx="0" cy="0"/>
        </a:xfrm>
      </p:grpSpPr>
      <p:pic>
        <p:nvPicPr>
          <p:cNvPr id="77" name="Shape 77"/>
          <p:cNvPicPr preferRelativeResize="0"/>
          <p:nvPr/>
        </p:nvPicPr>
        <p:blipFill rotWithShape="1">
          <a:blip r:embed="rId3">
            <a:alphaModFix/>
          </a:blip>
          <a:srcRect b="0" l="8261" r="0" t="45948"/>
          <a:stretch/>
        </p:blipFill>
        <p:spPr>
          <a:xfrm>
            <a:off x="0" y="0"/>
            <a:ext cx="2924175" cy="2135186"/>
          </a:xfrm>
          <a:prstGeom prst="rect">
            <a:avLst/>
          </a:prstGeom>
          <a:noFill/>
          <a:ln>
            <a:noFill/>
          </a:ln>
        </p:spPr>
      </p:pic>
      <p:pic>
        <p:nvPicPr>
          <p:cNvPr id="78" name="Shape 78"/>
          <p:cNvPicPr preferRelativeResize="0"/>
          <p:nvPr/>
        </p:nvPicPr>
        <p:blipFill rotWithShape="1">
          <a:blip r:embed="rId4">
            <a:alphaModFix/>
          </a:blip>
          <a:srcRect b="0" l="0" r="0" t="0"/>
          <a:stretch/>
        </p:blipFill>
        <p:spPr>
          <a:xfrm>
            <a:off x="0" y="2052636"/>
            <a:ext cx="9144000" cy="4805361"/>
          </a:xfrm>
          <a:prstGeom prst="rect">
            <a:avLst/>
          </a:prstGeom>
          <a:noFill/>
          <a:ln>
            <a:noFill/>
          </a:ln>
        </p:spPr>
      </p:pic>
      <p:sp>
        <p:nvSpPr>
          <p:cNvPr id="79" name="Shape 79"/>
          <p:cNvSpPr txBox="1"/>
          <p:nvPr/>
        </p:nvSpPr>
        <p:spPr>
          <a:xfrm>
            <a:off x="3856037" y="977900"/>
            <a:ext cx="5287961" cy="11557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400" u="none" cap="none" strike="noStrike">
                <a:solidFill>
                  <a:schemeClr val="dk1"/>
                </a:solidFill>
                <a:latin typeface="Arial"/>
                <a:ea typeface="Arial"/>
                <a:cs typeface="Arial"/>
                <a:sym typeface="Arial"/>
              </a:rPr>
              <a:t>Anterior nerve cords and sensilla cell bodies. The nerve cords and cell bodies of all cells which have processes in the anterior nerve cords are shown. They are drawn as if projected radially onto a cylinder through the length of the worm and the cylinder were cut along the mid-dorsal line and unrolled. </a:t>
            </a:r>
          </a:p>
        </p:txBody>
      </p:sp>
      <p:sp>
        <p:nvSpPr>
          <p:cNvPr id="80" name="Shape 80"/>
          <p:cNvSpPr txBox="1"/>
          <p:nvPr/>
        </p:nvSpPr>
        <p:spPr>
          <a:xfrm>
            <a:off x="2690811" y="50800"/>
            <a:ext cx="3824287" cy="304799"/>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400" u="none" cap="none" strike="noStrike">
                <a:solidFill>
                  <a:schemeClr val="dk1"/>
                </a:solidFill>
                <a:latin typeface="Arial"/>
                <a:ea typeface="Arial"/>
                <a:cs typeface="Arial"/>
                <a:sym typeface="Arial"/>
              </a:rPr>
              <a:t>← Microphotograph of C. elegans anterior end</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84" name="Shape 84"/>
        <p:cNvGrpSpPr/>
        <p:nvPr/>
      </p:nvGrpSpPr>
      <p:grpSpPr>
        <a:xfrm>
          <a:off x="0" y="0"/>
          <a:ext cx="0" cy="0"/>
          <a:chOff x="0" y="0"/>
          <a:chExt cx="0" cy="0"/>
        </a:xfrm>
      </p:grpSpPr>
      <p:pic>
        <p:nvPicPr>
          <p:cNvPr id="85" name="Shape 85"/>
          <p:cNvPicPr preferRelativeResize="0"/>
          <p:nvPr/>
        </p:nvPicPr>
        <p:blipFill rotWithShape="1">
          <a:blip r:embed="rId3">
            <a:alphaModFix/>
          </a:blip>
          <a:srcRect b="0" l="0" r="0" t="43703"/>
          <a:stretch/>
        </p:blipFill>
        <p:spPr>
          <a:xfrm>
            <a:off x="0" y="941387"/>
            <a:ext cx="9144000" cy="5916611"/>
          </a:xfrm>
          <a:prstGeom prst="rect">
            <a:avLst/>
          </a:prstGeom>
          <a:noFill/>
          <a:ln>
            <a:noFill/>
          </a:ln>
        </p:spPr>
      </p:pic>
      <p:sp>
        <p:nvSpPr>
          <p:cNvPr id="86" name="Shape 86"/>
          <p:cNvSpPr txBox="1"/>
          <p:nvPr/>
        </p:nvSpPr>
        <p:spPr>
          <a:xfrm>
            <a:off x="787400" y="207962"/>
            <a:ext cx="7867650" cy="457200"/>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2400" u="none" cap="none" strike="noStrike">
                <a:solidFill>
                  <a:schemeClr val="dk1"/>
                </a:solidFill>
                <a:latin typeface="Arial"/>
                <a:ea typeface="Arial"/>
                <a:cs typeface="Arial"/>
                <a:sym typeface="Arial"/>
              </a:rPr>
              <a:t>Mouth &amp; head tip microphotographs and reconstruction:</a:t>
            </a:r>
          </a:p>
        </p:txBody>
      </p:sp>
      <p:sp>
        <p:nvSpPr>
          <p:cNvPr id="87" name="Shape 87"/>
          <p:cNvSpPr txBox="1"/>
          <p:nvPr/>
        </p:nvSpPr>
        <p:spPr>
          <a:xfrm>
            <a:off x="6118225" y="6526212"/>
            <a:ext cx="3025774" cy="165100"/>
          </a:xfrm>
          <a:prstGeom prst="rect">
            <a:avLst/>
          </a:prstGeom>
          <a:noFill/>
          <a:ln>
            <a:noFill/>
          </a:ln>
        </p:spPr>
        <p:txBody>
          <a:bodyPr anchorCtr="0" anchor="t" bIns="0" lIns="0" rIns="0" tIns="0">
            <a:noAutofit/>
          </a:bodyPr>
          <a:lstStyle/>
          <a:p>
            <a:pPr indent="0" lvl="0" marL="0" marR="0" rtl="0" algn="l">
              <a:lnSpc>
                <a:spcPct val="93000"/>
              </a:lnSpc>
              <a:spcBef>
                <a:spcPts val="0"/>
              </a:spcBef>
              <a:spcAft>
                <a:spcPts val="0"/>
              </a:spcAft>
              <a:buClr>
                <a:srgbClr val="FFFF00"/>
              </a:buClr>
              <a:buSzPct val="25000"/>
              <a:buFont typeface="Arial"/>
              <a:buNone/>
            </a:pPr>
            <a:r>
              <a:rPr b="1" i="0" lang="en-US" sz="1000" u="none" cap="none" strike="noStrike">
                <a:solidFill>
                  <a:srgbClr val="FFFF00"/>
                </a:solidFill>
                <a:latin typeface="Arial"/>
                <a:ea typeface="Arial"/>
                <a:cs typeface="Arial"/>
                <a:sym typeface="Arial"/>
              </a:rPr>
              <a:t>Evans J E et al. J Cell Biol 2006;</a:t>
            </a:r>
          </a:p>
          <a:p>
            <a:pPr indent="0" lvl="0" marL="0" marR="0" rtl="0" algn="l">
              <a:lnSpc>
                <a:spcPct val="93000"/>
              </a:lnSpc>
              <a:spcBef>
                <a:spcPts val="0"/>
              </a:spcBef>
              <a:spcAft>
                <a:spcPts val="0"/>
              </a:spcAft>
              <a:buClr>
                <a:srgbClr val="FFFF00"/>
              </a:buClr>
              <a:buSzPct val="25000"/>
              <a:buFont typeface="Arial"/>
              <a:buNone/>
            </a:pPr>
            <a:r>
              <a:rPr b="1" i="0" lang="en-US" sz="1000" u="none" cap="none" strike="noStrike">
                <a:solidFill>
                  <a:srgbClr val="FFFF00"/>
                </a:solidFill>
                <a:latin typeface="Arial"/>
                <a:ea typeface="Arial"/>
                <a:cs typeface="Arial"/>
                <a:sym typeface="Arial"/>
              </a:rPr>
              <a:t>172:663-669</a:t>
            </a:r>
          </a:p>
        </p:txBody>
      </p:sp>
      <p:pic>
        <p:nvPicPr>
          <p:cNvPr id="88" name="Shape 88"/>
          <p:cNvPicPr preferRelativeResize="0"/>
          <p:nvPr/>
        </p:nvPicPr>
        <p:blipFill rotWithShape="1">
          <a:blip r:embed="rId4">
            <a:alphaModFix/>
          </a:blip>
          <a:srcRect b="0" l="0" r="0" t="0"/>
          <a:stretch/>
        </p:blipFill>
        <p:spPr>
          <a:xfrm>
            <a:off x="22225" y="6591300"/>
            <a:ext cx="611187" cy="2444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92" name="Shape 92"/>
        <p:cNvGrpSpPr/>
        <p:nvPr/>
      </p:nvGrpSpPr>
      <p:grpSpPr>
        <a:xfrm>
          <a:off x="0" y="0"/>
          <a:ext cx="0" cy="0"/>
          <a:chOff x="0" y="0"/>
          <a:chExt cx="0" cy="0"/>
        </a:xfrm>
      </p:grpSpPr>
      <p:pic>
        <p:nvPicPr>
          <p:cNvPr id="93" name="Shape 93"/>
          <p:cNvPicPr preferRelativeResize="0"/>
          <p:nvPr/>
        </p:nvPicPr>
        <p:blipFill rotWithShape="1">
          <a:blip r:embed="rId3">
            <a:alphaModFix/>
          </a:blip>
          <a:srcRect b="10255" l="0" r="0" t="0"/>
          <a:stretch/>
        </p:blipFill>
        <p:spPr>
          <a:xfrm>
            <a:off x="44450" y="134936"/>
            <a:ext cx="9061449" cy="587533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97" name="Shape 97"/>
        <p:cNvGrpSpPr/>
        <p:nvPr/>
      </p:nvGrpSpPr>
      <p:grpSpPr>
        <a:xfrm>
          <a:off x="0" y="0"/>
          <a:ext cx="0" cy="0"/>
          <a:chOff x="0" y="0"/>
          <a:chExt cx="0" cy="0"/>
        </a:xfrm>
      </p:grpSpPr>
      <p:sp>
        <p:nvSpPr>
          <p:cNvPr id="98" name="Shape 98"/>
          <p:cNvSpPr/>
          <p:nvPr/>
        </p:nvSpPr>
        <p:spPr>
          <a:xfrm>
            <a:off x="0" y="3284537"/>
            <a:ext cx="9144000" cy="1800225"/>
          </a:xfrm>
          <a:prstGeom prst="rect">
            <a:avLst/>
          </a:prstGeom>
          <a:solidFill>
            <a:srgbClr val="CCFFFF"/>
          </a:solidFill>
          <a:ln cap="flat" cmpd="sng" w="9525">
            <a:solidFill>
              <a:schemeClr val="dk1"/>
            </a:solidFill>
            <a:prstDash val="solid"/>
            <a:miter/>
            <a:headEnd len="med" w="med" type="none"/>
            <a:tailEnd len="med" w="med" type="none"/>
          </a:ln>
        </p:spPr>
        <p:txBody>
          <a:bodyPr anchorCtr="0" anchor="ctr"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sp>
        <p:nvSpPr>
          <p:cNvPr id="99" name="Shape 99"/>
          <p:cNvSpPr txBox="1"/>
          <p:nvPr/>
        </p:nvSpPr>
        <p:spPr>
          <a:xfrm>
            <a:off x="0" y="61911"/>
            <a:ext cx="9144000" cy="6823074"/>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1" i="0" lang="en-US" sz="1100" u="none" cap="none" strike="noStrike">
                <a:solidFill>
                  <a:schemeClr val="dk1"/>
                </a:solidFill>
                <a:latin typeface="Arial"/>
                <a:ea typeface="Arial"/>
                <a:cs typeface="Arial"/>
                <a:sym typeface="Arial"/>
              </a:rPr>
              <a:t>NEUROBIOLOGY: ON INVERTEBRATE LEARNING</a:t>
            </a:r>
            <a:br>
              <a:rPr b="1" i="0" lang="en-US" sz="1100" u="none" cap="none" strike="noStrike">
                <a:solidFill>
                  <a:schemeClr val="dk1"/>
                </a:solidFill>
                <a:latin typeface="Arial"/>
                <a:ea typeface="Arial"/>
                <a:cs typeface="Arial"/>
                <a:sym typeface="Arial"/>
              </a:rPr>
            </a:b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The following points are made by Catharine H. Rankin (Current Biology 2004 14:R617):</a:t>
            </a:r>
            <a:br>
              <a:rPr b="1" i="0" lang="en-US" sz="1100" u="none" cap="none" strike="noStrike">
                <a:solidFill>
                  <a:schemeClr val="dk1"/>
                </a:solidFill>
                <a:latin typeface="Arial"/>
                <a:ea typeface="Arial"/>
                <a:cs typeface="Arial"/>
                <a:sym typeface="Arial"/>
              </a:rPr>
            </a:b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1) Sydney Brenner [1] introduced Caenorhabditis elegans over 35 years ago as a model system for geneticists and developmental biologists. More recently it has become an important model system for neurobiologists. In early studies on C. elegans, John Sulston et al [2,3] followed all of the cell divisions and determined the lineage of each of the 959 cells in the adult hermaphrodite. One of the important take-home messages of this work was that C. elegans development is determined -- precisely the same cell lineage pattern can be traced in every member of the species. This led to the discovery by Robert Horvitz and colleagues of genes that regulate programmed cell death [4].</a:t>
            </a:r>
            <a:br>
              <a:rPr b="1" i="0" lang="en-US" sz="1100" u="none" cap="none" strike="noStrike">
                <a:solidFill>
                  <a:schemeClr val="dk1"/>
                </a:solidFill>
                <a:latin typeface="Arial"/>
                <a:ea typeface="Arial"/>
                <a:cs typeface="Arial"/>
                <a:sym typeface="Arial"/>
              </a:rPr>
            </a:b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2) The unintended, and often unspoken, outcome of this Nobel Prize winning science was that researchers began to view C. elegans as a "programmed, hard-wired organism". For example, John White [5] published an enormous study using electron microscopic serial section reconstruction of the nervous system to generate a wiring diagram including all of the putative chemical and electrical synapses. In many parts of the worm diagram, only a single animal was examined and parts of a second worm used to confirm his findings. The underlying assumption for this was that the wiring diagram would be the same for all worms. Taken together the cell lineage data and the nervous system reconstruction gave the impression that the 302-neuron nervous system of C. elegans is "hard-wired".</a:t>
            </a:r>
            <a:br>
              <a:rPr b="1" i="0" lang="en-US" sz="1100" u="none" cap="none" strike="noStrike">
                <a:solidFill>
                  <a:schemeClr val="dk1"/>
                </a:solidFill>
                <a:latin typeface="Arial"/>
                <a:ea typeface="Arial"/>
                <a:cs typeface="Arial"/>
                <a:sym typeface="Arial"/>
              </a:rPr>
            </a:b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3) Until 1990, no one investigated the possibility that C. elegans might show behavioral plasticity and be able to learn from experience. This has changed dramatically over the last 14 years. Now, instead of asking what can a worm learn? it might be better to ask what cannot a worm learn? Since the first paper focusing on learning and memory in C. elegans, there have been a large number of papers that have shown that rather than being strictly hard-wired, C. elegans is exquisitely designed to benefit from its experience, and to learn and remember a variety of different types of information about its environment.</a:t>
            </a:r>
            <a:br>
              <a:rPr b="1" i="0" lang="en-US" sz="1100" u="none" cap="none" strike="noStrike">
                <a:solidFill>
                  <a:schemeClr val="dk1"/>
                </a:solidFill>
                <a:latin typeface="Arial"/>
                <a:ea typeface="Arial"/>
                <a:cs typeface="Arial"/>
                <a:sym typeface="Arial"/>
              </a:rPr>
            </a:b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4) These studies have shown that C. elegans can learn about mechanosensory input, chemosensory input, and thermosensory input. The worm can learn to approach or avoid tastes, odors or temperatures that predict the presence or absence of food. The worm shows non-associative forms of learning, such as habituation and dishabituation, as well as associative forms of learning, such as classical conditioning and differential classical conditioning. And the worms show both short-term and long-term forms of memory.</a:t>
            </a:r>
            <a:br>
              <a:rPr b="1" i="0" lang="en-US" sz="1100" u="none" cap="none" strike="noStrike">
                <a:solidFill>
                  <a:schemeClr val="dk1"/>
                </a:solidFill>
                <a:latin typeface="Arial"/>
                <a:ea typeface="Arial"/>
                <a:cs typeface="Arial"/>
                <a:sym typeface="Arial"/>
              </a:rPr>
            </a:b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References:</a:t>
            </a:r>
            <a:br>
              <a:rPr b="1" i="0" lang="en-US" sz="1100" u="none" cap="none" strike="noStrike">
                <a:solidFill>
                  <a:schemeClr val="dk1"/>
                </a:solidFill>
                <a:latin typeface="Arial"/>
                <a:ea typeface="Arial"/>
                <a:cs typeface="Arial"/>
                <a:sym typeface="Arial"/>
              </a:rPr>
            </a:b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1. Brenner, S. (1974). The genetics of Caenorhabditis elegans. Genetics 77, 71-94</a:t>
            </a: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2. Sulston, J.E., Schierenberg, E., White, J.G., and Thomson, N. (1983). The embryonic cell lineage of the nematode Caenorhabditis elegans. Dev. Biol. 84, 64-119</a:t>
            </a: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3. Sulston, J.E. and Horvitz, H.R. (1977). Post-embryonic cell lineages of the nematode Caenorhabditis elegans. Dev. Biol. 56, 110-156</a:t>
            </a: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4. Horvitz, H.R. and Sulston, J.E. (1980). Isolation and characterization of cell-lineage mutants in the nematode Caenorhabditis elegans. Genetics 96, 435-445</a:t>
            </a:r>
            <a:br>
              <a:rPr b="1" i="0" lang="en-US" sz="1100" u="none" cap="none" strike="noStrike">
                <a:solidFill>
                  <a:schemeClr val="dk1"/>
                </a:solidFill>
                <a:latin typeface="Arial"/>
                <a:ea typeface="Arial"/>
                <a:cs typeface="Arial"/>
                <a:sym typeface="Arial"/>
              </a:rPr>
            </a:br>
            <a:r>
              <a:rPr b="1" i="0" lang="en-US" sz="1100" u="none" cap="none" strike="noStrike">
                <a:solidFill>
                  <a:schemeClr val="dk1"/>
                </a:solidFill>
                <a:latin typeface="Arial"/>
                <a:ea typeface="Arial"/>
                <a:cs typeface="Arial"/>
                <a:sym typeface="Arial"/>
              </a:rPr>
              <a:t>5. White, J.E., Southgate, E., Thomson, J.N., and Brenner, S. (1986). The structure of the nervous system of the nematode Caenorhabditis elegans. Phil. Trans. R. Soc. Lond. B 314, 1-340</a:t>
            </a:r>
            <a:r>
              <a:rPr b="0" i="0" lang="en-US" sz="1100" u="none" cap="none" strike="noStrike">
                <a:solidFill>
                  <a:schemeClr val="dk1"/>
                </a:solidFill>
                <a:latin typeface="Arial"/>
                <a:ea typeface="Arial"/>
                <a:cs typeface="Arial"/>
                <a:sym typeface="Arial"/>
              </a:rPr>
              <a:t> </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103" name="Shape 103"/>
        <p:cNvGrpSpPr/>
        <p:nvPr/>
      </p:nvGrpSpPr>
      <p:grpSpPr>
        <a:xfrm>
          <a:off x="0" y="0"/>
          <a:ext cx="0" cy="0"/>
          <a:chOff x="0" y="0"/>
          <a:chExt cx="0" cy="0"/>
        </a:xfrm>
      </p:grpSpPr>
      <p:pic>
        <p:nvPicPr>
          <p:cNvPr id="104" name="Shape 104"/>
          <p:cNvPicPr preferRelativeResize="0"/>
          <p:nvPr/>
        </p:nvPicPr>
        <p:blipFill rotWithShape="1">
          <a:blip r:embed="rId3">
            <a:alphaModFix/>
          </a:blip>
          <a:srcRect b="0" l="0" r="0" t="0"/>
          <a:stretch/>
        </p:blipFill>
        <p:spPr>
          <a:xfrm>
            <a:off x="157161" y="398462"/>
            <a:ext cx="8804275" cy="6459536"/>
          </a:xfrm>
          <a:prstGeom prst="rect">
            <a:avLst/>
          </a:prstGeom>
          <a:noFill/>
          <a:ln>
            <a:noFill/>
          </a:ln>
        </p:spPr>
      </p:pic>
      <p:sp>
        <p:nvSpPr>
          <p:cNvPr id="105" name="Shape 105"/>
          <p:cNvSpPr txBox="1"/>
          <p:nvPr/>
        </p:nvSpPr>
        <p:spPr>
          <a:xfrm>
            <a:off x="2255836" y="0"/>
            <a:ext cx="4286250" cy="366711"/>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http://caltech.wormbase.org/virtualworm/</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109" name="Shape 109"/>
        <p:cNvGrpSpPr/>
        <p:nvPr/>
      </p:nvGrpSpPr>
      <p:grpSpPr>
        <a:xfrm>
          <a:off x="0" y="0"/>
          <a:ext cx="0" cy="0"/>
          <a:chOff x="0" y="0"/>
          <a:chExt cx="0" cy="0"/>
        </a:xfrm>
      </p:grpSpPr>
      <p:pic>
        <p:nvPicPr>
          <p:cNvPr id="110" name="Shape 110"/>
          <p:cNvPicPr preferRelativeResize="0"/>
          <p:nvPr/>
        </p:nvPicPr>
        <p:blipFill rotWithShape="1">
          <a:blip r:embed="rId3">
            <a:alphaModFix/>
          </a:blip>
          <a:srcRect b="0" l="0" r="0" t="0"/>
          <a:stretch/>
        </p:blipFill>
        <p:spPr>
          <a:xfrm>
            <a:off x="457200" y="0"/>
            <a:ext cx="7991475" cy="4691061"/>
          </a:xfrm>
          <a:prstGeom prst="rect">
            <a:avLst/>
          </a:prstGeom>
          <a:noFill/>
          <a:ln>
            <a:noFill/>
          </a:ln>
        </p:spPr>
      </p:pic>
      <p:sp>
        <p:nvSpPr>
          <p:cNvPr id="111" name="Shape 111"/>
          <p:cNvSpPr/>
          <p:nvPr/>
        </p:nvSpPr>
        <p:spPr>
          <a:xfrm>
            <a:off x="6411912" y="2057400"/>
            <a:ext cx="1893887" cy="708024"/>
          </a:xfrm>
          <a:prstGeom prst="rect">
            <a:avLst/>
          </a:prstGeom>
          <a:solidFill>
            <a:schemeClr val="lt1"/>
          </a:solidFill>
          <a:ln>
            <a:noFill/>
          </a:ln>
        </p:spPr>
        <p:txBody>
          <a:bodyPr anchorCtr="0" anchor="ctr" bIns="45700" lIns="91425" rIns="91425" tIns="45700">
            <a:noAutofit/>
          </a:bodyPr>
          <a:lstStyle/>
          <a:p>
            <a:pPr indent="0" lvl="0" mar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id="112" name="Shape 112"/>
          <p:cNvPicPr preferRelativeResize="0"/>
          <p:nvPr/>
        </p:nvPicPr>
        <p:blipFill rotWithShape="1">
          <a:blip r:embed="rId4">
            <a:alphaModFix/>
          </a:blip>
          <a:srcRect b="0" l="0" r="0" t="0"/>
          <a:stretch/>
        </p:blipFill>
        <p:spPr>
          <a:xfrm>
            <a:off x="539750" y="2644775"/>
            <a:ext cx="7848599" cy="4213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Оформление по умолчанию">
  <a:themeElements>
    <a:clrScheme name="Оформление по умолчанию 1">
      <a:dk1>
        <a:srgbClr val="000000"/>
      </a:dk1>
      <a:lt1>
        <a:srgbClr val="FFFFFF"/>
      </a:lt1>
      <a:dk2>
        <a:srgbClr val="000000"/>
      </a:dk2>
      <a:lt2>
        <a:srgbClr val="808080"/>
      </a:lt2>
      <a:accent1>
        <a:srgbClr val="BBE0E3"/>
      </a:accent1>
      <a:accent2>
        <a:srgbClr val="333399"/>
      </a:accent2>
      <a:accent3>
        <a:srgbClr val="FFFFFF"/>
      </a:accent3>
      <a:accent4>
        <a:srgbClr val="BBE0E3"/>
      </a:accent4>
      <a:accent5>
        <a:srgbClr val="333399"/>
      </a:accent5>
      <a:accent6>
        <a:srgbClr val="FFFFFF"/>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